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over_w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SCM Financials — Payments &amp; Merchant Services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463040"/>
            <a:ext cx="1078992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Merchant onboarding built for first-time entrepreneurs</a:t>
            </a:r>
          </a:p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Card acceptance and regional digital wallets</a:t>
            </a:r>
          </a:p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Financial dashboards and settlement reporting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Beezifi — Business Operations Platform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463040"/>
            <a:ext cx="1078992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CRM, accounting, identity &amp; security</a:t>
            </a:r>
          </a:p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Agreements, documents &amp; inventory management</a:t>
            </a:r>
          </a:p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The operating backbone that keeps a business organized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YouLabs — YouBots™ &amp; Smart Bubble™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463040"/>
            <a:ext cx="1078992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YouBots™ — conversational AI tutoring assistants</a:t>
            </a:r>
          </a:p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Smart Bubble™ — immersive, scenario-based learning simulations</a:t>
            </a:r>
          </a:p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Powers the digital literacy, AI, and entrepreneurship curriculum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Theory of Change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13</a:t>
            </a:r>
          </a:p>
        </p:txBody>
      </p:sp>
      <p:pic>
        <p:nvPicPr>
          <p:cNvPr id="9" name="Picture 8" descr="theory_of_chan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256414"/>
            <a:ext cx="11612880" cy="507669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12-Month Implementation Roadmap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14</a:t>
            </a:r>
          </a:p>
        </p:txBody>
      </p:sp>
      <p:pic>
        <p:nvPicPr>
          <p:cNvPr id="9" name="Picture 8" descr="gantt_cha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835" y="1005840"/>
            <a:ext cx="9173848" cy="55778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The Student Journey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15</a:t>
            </a:r>
          </a:p>
        </p:txBody>
      </p:sp>
      <p:pic>
        <p:nvPicPr>
          <p:cNvPr id="9" name="Picture 8" descr="student_journe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507810"/>
            <a:ext cx="11612880" cy="439101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Governance &amp; Organizational Structure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16</a:t>
            </a:r>
          </a:p>
        </p:txBody>
      </p:sp>
      <p:pic>
        <p:nvPicPr>
          <p:cNvPr id="9" name="Picture 8" descr="org_cha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117" y="1005840"/>
            <a:ext cx="8535284" cy="55778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Program Budget — $240,000,000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17</a:t>
            </a:r>
          </a:p>
        </p:txBody>
      </p:sp>
      <p:pic>
        <p:nvPicPr>
          <p:cNvPr id="9" name="Picture 8" descr="budget_breakdow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955" y="1097280"/>
            <a:ext cx="8335609" cy="539496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Cash Flow Projection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18</a:t>
            </a:r>
          </a:p>
        </p:txBody>
      </p:sp>
      <p:pic>
        <p:nvPicPr>
          <p:cNvPr id="9" name="Picture 8" descr="cash_f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278340"/>
            <a:ext cx="11064240" cy="494139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Sponsorship Tiers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19</a:t>
            </a:r>
          </a:p>
        </p:txBody>
      </p:sp>
      <p:pic>
        <p:nvPicPr>
          <p:cNvPr id="9" name="Picture 8" descr="sponsor_tie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40514"/>
            <a:ext cx="11247120" cy="45084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28016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i="0">
                <a:solidFill>
                  <a:srgbClr val="EDA100"/>
                </a:solidFill>
                <a:latin typeface="Calibri"/>
              </a:rPr>
              <a:t>AGENDA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What We Will Cover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56616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The Opportunity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Program Goals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The Student Package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Technology Ecosystem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Theory of Change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Implementation Roadmap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43400" y="1371600"/>
            <a:ext cx="356616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Governance &amp; Leadership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Financial Model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Fundraising &amp; Sponsorship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Risk Management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Monitoring &amp; Impact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38160" y="1371600"/>
            <a:ext cx="356616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Sustainability &amp; Vision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Mexico Deployment</a:t>
            </a:r>
          </a:p>
          <a:p>
            <a:pPr>
              <a:lnSpc>
                <a:spcPct val="108000"/>
              </a:lnSpc>
              <a:spcAft>
                <a:spcPts val="1400"/>
              </a:spcAft>
            </a:pPr>
            <a:r>
              <a:rPr sz="1500">
                <a:solidFill>
                  <a:srgbClr val="0B0B0B"/>
                </a:solidFill>
                <a:latin typeface="Calibri"/>
              </a:rPr>
              <a:t>›  Call to Action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Sponsorship Benefits Matrix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20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57200" y="1234440"/>
          <a:ext cx="1124712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4520"/>
                <a:gridCol w="1874520"/>
                <a:gridCol w="1874520"/>
                <a:gridCol w="1874520"/>
                <a:gridCol w="1874520"/>
                <a:gridCol w="1874520"/>
              </a:tblGrid>
              <a:tr h="705394"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</a:rPr>
                        <a:t>Benefit</a:t>
                      </a:r>
                    </a:p>
                  </a:txBody>
                  <a:tcPr>
                    <a:solidFill>
                      <a:srgbClr val="0B3D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</a:rPr>
                        <a:t>Global</a:t>
                      </a:r>
                    </a:p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</a:rPr>
                        <a:t>Partner</a:t>
                      </a:r>
                    </a:p>
                  </a:txBody>
                  <a:tcPr>
                    <a:solidFill>
                      <a:srgbClr val="0B3D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</a:rPr>
                        <a:t>Platinum</a:t>
                      </a:r>
                    </a:p>
                  </a:txBody>
                  <a:tcPr>
                    <a:solidFill>
                      <a:srgbClr val="0B3D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</a:rPr>
                        <a:t>Gold</a:t>
                      </a:r>
                    </a:p>
                  </a:txBody>
                  <a:tcPr>
                    <a:solidFill>
                      <a:srgbClr val="0B3D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</a:rPr>
                        <a:t>Silver</a:t>
                      </a:r>
                    </a:p>
                  </a:txBody>
                  <a:tcPr>
                    <a:solidFill>
                      <a:srgbClr val="0B3D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</a:rPr>
                        <a:t>Individual</a:t>
                      </a:r>
                    </a:p>
                  </a:txBody>
                  <a:tcPr>
                    <a:solidFill>
                      <a:srgbClr val="0B3D62"/>
                    </a:solidFill>
                  </a:tcPr>
                </a:tc>
              </a:tr>
              <a:tr h="705394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0B0B0B"/>
                          </a:solidFill>
                        </a:rPr>
                        <a:t>Named recognition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0B0B0B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</a:tr>
              <a:tr h="705394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0B0B0B"/>
                          </a:solidFill>
                        </a:rPr>
                        <a:t>Logo on annual report cover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0B0B0B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0B0B0B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0B0B0B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705394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0B0B0B"/>
                          </a:solidFill>
                        </a:rPr>
                        <a:t>Steering Committee seat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0B0B0B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0B0B0B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0B0B0B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0B0B0B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</a:tr>
              <a:tr h="705394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0B0B0B"/>
                          </a:solidFill>
                        </a:rPr>
                        <a:t>Audited financials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0B0B0B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0B0B0B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705394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0B0B0B"/>
                          </a:solidFill>
                        </a:rPr>
                        <a:t>Quarterly program report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7F9FB"/>
                    </a:solidFill>
                  </a:tcPr>
                </a:tc>
              </a:tr>
              <a:tr h="705396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solidFill>
                            <a:srgbClr val="0B0B0B"/>
                          </a:solidFill>
                        </a:rPr>
                        <a:t>Investor showcase invite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0CA30C"/>
                          </a:solidFill>
                        </a:rPr>
                        <a:t>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0B0B0B"/>
                          </a:solidFill>
                        </a:rPr>
                        <a:t>—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Enterprise Risk Matrix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21</a:t>
            </a:r>
          </a:p>
        </p:txBody>
      </p:sp>
      <p:pic>
        <p:nvPicPr>
          <p:cNvPr id="9" name="Picture 8" descr="risk_matri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040" y="1244475"/>
            <a:ext cx="5486400" cy="5100568"/>
          </a:xfrm>
          <a:prstGeom prst="rect">
            <a:avLst/>
          </a:prstGeom>
        </p:spPr>
      </p:pic>
      <p:pic>
        <p:nvPicPr>
          <p:cNvPr id="10" name="Picture 9" descr="risk_legen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0" y="2811815"/>
            <a:ext cx="4846320" cy="187444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28016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i="0">
                <a:solidFill>
                  <a:srgbClr val="EDA100"/>
                </a:solidFill>
                <a:latin typeface="Calibri"/>
              </a:rPr>
              <a:t>MONITORING &amp; EVALUATION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Executive Impact Dashboard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22</a:t>
            </a:r>
          </a:p>
        </p:txBody>
      </p:sp>
      <p:pic>
        <p:nvPicPr>
          <p:cNvPr id="10" name="Picture 9" descr="kpi_dashboa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484" y="1051560"/>
            <a:ext cx="9380551" cy="553212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Expected Impact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23</a:t>
            </a:r>
          </a:p>
        </p:txBody>
      </p:sp>
      <p:pic>
        <p:nvPicPr>
          <p:cNvPr id="9" name="Picture 8" descr="impact_multipli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787" y="1188720"/>
            <a:ext cx="9345945" cy="521208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Sustainability Plan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371600"/>
            <a:ext cx="10972800" cy="5029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26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Continued platform access — discounted alumni continuation pricing for Jozie, Torvali, SCM Financials, Beezifi &amp; YouLabs</a:t>
            </a:r>
          </a:p>
          <a:p>
            <a:pPr>
              <a:lnSpc>
                <a:spcPct val="108000"/>
              </a:lnSpc>
              <a:spcAft>
                <a:spcPts val="26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Local partnerships — chambers of commerce, microfinance institutions, and vocational bodies</a:t>
            </a:r>
          </a:p>
          <a:p>
            <a:pPr>
              <a:lnSpc>
                <a:spcPct val="108000"/>
              </a:lnSpc>
              <a:spcAft>
                <a:spcPts val="26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Reinvestment &amp; alumni network — graduates mentor and sponsor the next cohort</a:t>
            </a:r>
          </a:p>
          <a:p>
            <a:pPr>
              <a:lnSpc>
                <a:spcPct val="108000"/>
              </a:lnSpc>
              <a:spcAft>
                <a:spcPts val="26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Mentorship &amp; growth — Month 11 mentors commit to 6+ months of continued informal support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Mexico Deployment Plan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25</a:t>
            </a:r>
          </a:p>
        </p:txBody>
      </p:sp>
      <p:pic>
        <p:nvPicPr>
          <p:cNvPr id="9" name="Picture 8" descr="map_south_americ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2183071"/>
            <a:ext cx="4846320" cy="322337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1188720"/>
            <a:ext cx="24688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1" i="0">
                <a:solidFill>
                  <a:srgbClr val="0B0B0B"/>
                </a:solidFill>
                <a:latin typeface="Calibri"/>
              </a:rPr>
              <a:t>Greater Mexico City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17520" y="1188720"/>
            <a:ext cx="8229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0" i="0">
                <a:solidFill>
                  <a:srgbClr val="0B3D62"/>
                </a:solidFill>
                <a:latin typeface="Calibri"/>
              </a:rPr>
              <a:t>30,000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1645920"/>
            <a:ext cx="24688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1" i="0">
                <a:solidFill>
                  <a:srgbClr val="0B0B0B"/>
                </a:solidFill>
                <a:latin typeface="Calibri"/>
              </a:rPr>
              <a:t>Jalisco (Guadalajara)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7520" y="1645920"/>
            <a:ext cx="8229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0" i="0">
                <a:solidFill>
                  <a:srgbClr val="0B3D62"/>
                </a:solidFill>
                <a:latin typeface="Calibri"/>
              </a:rPr>
              <a:t>15,000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2103120"/>
            <a:ext cx="24688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1" i="0">
                <a:solidFill>
                  <a:srgbClr val="0B0B0B"/>
                </a:solidFill>
                <a:latin typeface="Calibri"/>
              </a:rPr>
              <a:t>Nuevo León (Monterrey)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17520" y="2103120"/>
            <a:ext cx="8229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0" i="0">
                <a:solidFill>
                  <a:srgbClr val="0B3D62"/>
                </a:solidFill>
                <a:latin typeface="Calibri"/>
              </a:rPr>
              <a:t>13,000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2560320"/>
            <a:ext cx="24688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1" i="0">
                <a:solidFill>
                  <a:srgbClr val="0B0B0B"/>
                </a:solidFill>
                <a:latin typeface="Calibri"/>
              </a:rPr>
              <a:t>Veracruz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17520" y="2560320"/>
            <a:ext cx="8229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0" i="0">
                <a:solidFill>
                  <a:srgbClr val="0B3D62"/>
                </a:solidFill>
                <a:latin typeface="Calibri"/>
              </a:rPr>
              <a:t>10,000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3017520"/>
            <a:ext cx="24688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1" i="0">
                <a:solidFill>
                  <a:srgbClr val="0B0B0B"/>
                </a:solidFill>
                <a:latin typeface="Calibri"/>
              </a:rPr>
              <a:t>Yucatán (Mérida)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17520" y="3017520"/>
            <a:ext cx="8229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0" i="0">
                <a:solidFill>
                  <a:srgbClr val="0B3D62"/>
                </a:solidFill>
                <a:latin typeface="Calibri"/>
              </a:rPr>
              <a:t>9,000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7200" y="3474720"/>
            <a:ext cx="24688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1" i="0">
                <a:solidFill>
                  <a:srgbClr val="0B0B0B"/>
                </a:solidFill>
                <a:latin typeface="Calibri"/>
              </a:rPr>
              <a:t>Baja California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017520" y="3474720"/>
            <a:ext cx="8229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0" i="0">
                <a:solidFill>
                  <a:srgbClr val="0B3D62"/>
                </a:solidFill>
                <a:latin typeface="Calibri"/>
              </a:rPr>
              <a:t>8,000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3931920"/>
            <a:ext cx="24688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1" i="0">
                <a:solidFill>
                  <a:srgbClr val="0B0B0B"/>
                </a:solidFill>
                <a:latin typeface="Calibri"/>
              </a:rPr>
              <a:t>Chiapas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017520" y="3931920"/>
            <a:ext cx="8229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0" i="0">
                <a:solidFill>
                  <a:srgbClr val="0B3D62"/>
                </a:solidFill>
                <a:latin typeface="Calibri"/>
              </a:rPr>
              <a:t>8,000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200" y="4389120"/>
            <a:ext cx="24688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1" i="0">
                <a:solidFill>
                  <a:srgbClr val="0B0B0B"/>
                </a:solidFill>
                <a:latin typeface="Calibri"/>
              </a:rPr>
              <a:t>Oaxaca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017520" y="4389120"/>
            <a:ext cx="8229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0" i="0">
                <a:solidFill>
                  <a:srgbClr val="0B3D62"/>
                </a:solidFill>
                <a:latin typeface="Calibri"/>
              </a:rPr>
              <a:t>7,000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A Five-Year Vision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26</a:t>
            </a:r>
          </a:p>
        </p:txBody>
      </p:sp>
      <p:pic>
        <p:nvPicPr>
          <p:cNvPr id="9" name="Picture 8" descr="five_year_vis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311" y="1188720"/>
            <a:ext cx="10002897" cy="512064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Join Us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280160"/>
            <a:ext cx="1097280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650" b="0" i="0">
                <a:solidFill>
                  <a:srgbClr val="3D4550"/>
                </a:solidFill>
                <a:latin typeface="Calibri"/>
              </a:rPr>
              <a:t>A transparent $2,400 unit of investment that scales from a single sponsor to a $24,000,000 Global Partner commitment — with quarterly reporting against every KPI in this presentation.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2743200"/>
            <a:ext cx="11064240" cy="1920240"/>
          </a:xfrm>
          <a:prstGeom prst="rect">
            <a:avLst/>
          </a:prstGeom>
          <a:solidFill>
            <a:srgbClr val="CDE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926080"/>
            <a:ext cx="10607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1" i="0">
                <a:solidFill>
                  <a:srgbClr val="0B3D62"/>
                </a:solidFill>
                <a:latin typeface="Calibri"/>
              </a:rPr>
              <a:t>NEXT STEPS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291840"/>
            <a:ext cx="10424160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600"/>
              </a:spcAft>
            </a:pPr>
            <a:r>
              <a:rPr sz="1350">
                <a:solidFill>
                  <a:srgbClr val="0B0B0B"/>
                </a:solidFill>
                <a:latin typeface="Calibri"/>
              </a:rPr>
              <a:t>›  Contact the Catholic Project Fund Partnerships Office to discuss tier and region preference</a:t>
            </a: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sz="1350">
                <a:solidFill>
                  <a:srgbClr val="0B0B0B"/>
                </a:solidFill>
                <a:latin typeface="Calibri"/>
              </a:rPr>
              <a:t>›  Execute a partnership agreement outlining terms and reporting cadence</a:t>
            </a: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sz="1350">
                <a:solidFill>
                  <a:srgbClr val="0B0B0B"/>
                </a:solidFill>
                <a:latin typeface="Calibri"/>
              </a:rPr>
              <a:t>›  Receive recognition placement and your first quarterly report after Month 1 governance close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651760"/>
            <a:ext cx="103327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4400" b="1" i="0">
                <a:solidFill>
                  <a:srgbClr val="FFFFFF"/>
                </a:solidFill>
                <a:latin typeface="Georgia"/>
              </a:rPr>
              <a:t>Thank You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566160"/>
            <a:ext cx="103327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800" b="1" i="0">
                <a:solidFill>
                  <a:srgbClr val="EDA100"/>
                </a:solidFill>
                <a:latin typeface="Calibri"/>
              </a:rPr>
              <a:t>Catholic Project Fund Partnerships Office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069080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00" b="0" i="0">
                <a:solidFill>
                  <a:srgbClr val="D7E3F2"/>
                </a:solidFill>
                <a:latin typeface="Calibri"/>
              </a:rPr>
              <a:t>Mexico Digital Entrepreneurship Initiative (MDEI)  ·  July 2026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Executive Summary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143000"/>
            <a:ext cx="11247120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550" b="0" i="0">
                <a:solidFill>
                  <a:srgbClr val="3D4550"/>
                </a:solidFill>
                <a:latin typeface="Calibri"/>
              </a:rPr>
              <a:t>A twelve-month, $240,000,000 initiative sponsored by the Catholic Project Fund to turn 100,000 students across Mexico into digital entrepreneurs — with hardware, connectivity, AI, payments, and training bundled into a single $2,400 package per student.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2423160"/>
            <a:ext cx="1737360" cy="1371600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" y="2651760"/>
            <a:ext cx="1737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2500" b="1" i="0">
                <a:solidFill>
                  <a:srgbClr val="EDA100"/>
                </a:solidFill>
                <a:latin typeface="Georgia"/>
              </a:rPr>
              <a:t>100,000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29184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050" b="0" i="0">
                <a:solidFill>
                  <a:srgbClr val="D7E3F2"/>
                </a:solidFill>
                <a:latin typeface="Calibri"/>
              </a:rPr>
              <a:t>Sponsored Students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304288" y="2423160"/>
            <a:ext cx="1737360" cy="1371600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304288" y="2651760"/>
            <a:ext cx="1737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2500" b="1" i="0">
                <a:solidFill>
                  <a:srgbClr val="EDA100"/>
                </a:solidFill>
                <a:latin typeface="Georgia"/>
              </a:rPr>
              <a:t>$240M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04288" y="329184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050" b="0" i="0">
                <a:solidFill>
                  <a:srgbClr val="D7E3F2"/>
                </a:solidFill>
                <a:latin typeface="Calibri"/>
              </a:rPr>
              <a:t>Total Budget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151376" y="2423160"/>
            <a:ext cx="1737360" cy="1371600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151376" y="2651760"/>
            <a:ext cx="1737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2500" b="1" i="0">
                <a:solidFill>
                  <a:srgbClr val="EDA100"/>
                </a:solidFill>
                <a:latin typeface="Georgia"/>
              </a:rPr>
              <a:t>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51376" y="329184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050" b="0" i="0">
                <a:solidFill>
                  <a:srgbClr val="D7E3F2"/>
                </a:solidFill>
                <a:latin typeface="Calibri"/>
              </a:rPr>
              <a:t>Regions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998464" y="2423160"/>
            <a:ext cx="1737360" cy="1371600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998464" y="2651760"/>
            <a:ext cx="1737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2500" b="1" i="0">
                <a:solidFill>
                  <a:srgbClr val="EDA100"/>
                </a:solidFill>
                <a:latin typeface="Georgia"/>
              </a:rPr>
              <a:t>12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98464" y="329184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050" b="0" i="0">
                <a:solidFill>
                  <a:srgbClr val="D7E3F2"/>
                </a:solidFill>
                <a:latin typeface="Calibri"/>
              </a:rPr>
              <a:t>Months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845552" y="2423160"/>
            <a:ext cx="1737360" cy="1371600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845552" y="2651760"/>
            <a:ext cx="1737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2500" b="1" i="0">
                <a:solidFill>
                  <a:srgbClr val="EDA100"/>
                </a:solidFill>
                <a:latin typeface="Georgia"/>
              </a:rPr>
              <a:t>$2,400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845552" y="329184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050" b="0" i="0">
                <a:solidFill>
                  <a:srgbClr val="D7E3F2"/>
                </a:solidFill>
                <a:latin typeface="Calibri"/>
              </a:rPr>
              <a:t>Per Student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692640" y="2423160"/>
            <a:ext cx="1737360" cy="1371600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692640" y="2651760"/>
            <a:ext cx="1737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2500" b="1" i="0">
                <a:solidFill>
                  <a:srgbClr val="EDA100"/>
                </a:solidFill>
                <a:latin typeface="Georgia"/>
              </a:rPr>
              <a:t>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692640" y="3291840"/>
            <a:ext cx="1737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050" b="0" i="0">
                <a:solidFill>
                  <a:srgbClr val="D7E3F2"/>
                </a:solidFill>
                <a:latin typeface="Calibri"/>
              </a:rPr>
              <a:t>Tech Partners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7200" y="4297680"/>
            <a:ext cx="11247120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600"/>
              </a:spcAft>
            </a:pPr>
            <a:r>
              <a:rPr sz="1400">
                <a:solidFill>
                  <a:srgbClr val="0B0B0B"/>
                </a:solidFill>
                <a:latin typeface="Calibri"/>
              </a:rPr>
              <a:t>›  Five integrated platforms — Jozie AI, Torvali, SCM Financials, Beezifi, YouLabs — give every student a full business infrastructure</a:t>
            </a: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sz="1400">
                <a:solidFill>
                  <a:srgbClr val="0B0B0B"/>
                </a:solidFill>
                <a:latin typeface="Calibri"/>
              </a:rPr>
              <a:t>›  A disciplined 12-month roadmap moves from governance through deployment, curriculum, and a Month-12 graduation showcase</a:t>
            </a: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sz="1400">
                <a:solidFill>
                  <a:srgbClr val="0B0B0B"/>
                </a:solidFill>
                <a:latin typeface="Calibri"/>
              </a:rPr>
              <a:t>›  Five sponsorship tiers scale from $2,400 (one student) to $24,000,000 (10,000 students, Global Partner)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The Opportunity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234440"/>
            <a:ext cx="10789920" cy="4937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650">
                <a:solidFill>
                  <a:srgbClr val="0B0B0B"/>
                </a:solidFill>
                <a:latin typeface="Calibri"/>
              </a:rPr>
              <a:t>›  45M+ people under 25 across Mexico — mobile-fluent and entrepreneurially minded</a:t>
            </a:r>
          </a:p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650">
                <a:solidFill>
                  <a:srgbClr val="0B0B0B"/>
                </a:solidFill>
                <a:latin typeface="Calibri"/>
              </a:rPr>
              <a:t>›  1 in 3 households lacks reliable home internet access</a:t>
            </a:r>
          </a:p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650">
                <a:solidFill>
                  <a:srgbClr val="0B0B0B"/>
                </a:solidFill>
                <a:latin typeface="Calibri"/>
              </a:rPr>
              <a:t>›  Youth unemployment exceeds 18% in several target markets</a:t>
            </a:r>
          </a:p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650">
                <a:solidFill>
                  <a:srgbClr val="0B0B0B"/>
                </a:solidFill>
                <a:latin typeface="Calibri"/>
              </a:rPr>
              <a:t>›  AI has collapsed the cost of running a business — but only for those with a device, connectivity, and training</a:t>
            </a:r>
          </a:p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650">
                <a:solidFill>
                  <a:srgbClr val="0B0B0B"/>
                </a:solidFill>
                <a:latin typeface="Calibri"/>
              </a:rPr>
              <a:t>›  Device-only donation programs consistently underperform: fewer than 1 in 5 donated laptops remained in active use after 18 months in comparable efforts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Program Goals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188720"/>
            <a:ext cx="1124712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700" b="1" i="0">
                <a:solidFill>
                  <a:srgbClr val="0B3D62"/>
                </a:solidFill>
                <a:latin typeface="Georgia"/>
              </a:rPr>
              <a:t>$240,000,000 — 100,000 students × $2,400. One transparent unit economic model.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2148840"/>
            <a:ext cx="8046720" cy="566928"/>
          </a:xfrm>
          <a:prstGeom prst="rect">
            <a:avLst/>
          </a:prstGeom>
          <a:solidFill>
            <a:srgbClr val="F7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2148840"/>
            <a:ext cx="54864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50" b="0" i="0">
                <a:solidFill>
                  <a:srgbClr val="0B0B0B"/>
                </a:solidFill>
                <a:latin typeface="Calibri"/>
              </a:rPr>
              <a:t>Total funds raised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2148840"/>
            <a:ext cx="20116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1350" b="1" i="0">
                <a:solidFill>
                  <a:srgbClr val="0B3D62"/>
                </a:solidFill>
                <a:latin typeface="Calibri"/>
              </a:rPr>
              <a:t>$240,000,000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2807208"/>
            <a:ext cx="8046720" cy="566928"/>
          </a:xfrm>
          <a:prstGeom prst="rect">
            <a:avLst/>
          </a:prstGeom>
          <a:solidFill>
            <a:srgbClr val="F7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2807208"/>
            <a:ext cx="54864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50" b="0" i="0">
                <a:solidFill>
                  <a:srgbClr val="0B0B0B"/>
                </a:solidFill>
                <a:latin typeface="Calibri"/>
              </a:rPr>
              <a:t>Students sponsored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9360" y="2807208"/>
            <a:ext cx="20116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1350" b="1" i="0">
                <a:solidFill>
                  <a:srgbClr val="0B3D62"/>
                </a:solidFill>
                <a:latin typeface="Calibri"/>
              </a:rPr>
              <a:t>100,000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3465576"/>
            <a:ext cx="8046720" cy="566928"/>
          </a:xfrm>
          <a:prstGeom prst="rect">
            <a:avLst/>
          </a:prstGeom>
          <a:solidFill>
            <a:srgbClr val="F7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3465576"/>
            <a:ext cx="54864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50" b="0" i="0">
                <a:solidFill>
                  <a:srgbClr val="0B0B0B"/>
                </a:solidFill>
                <a:latin typeface="Calibri"/>
              </a:rPr>
              <a:t>Regions reached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9360" y="3465576"/>
            <a:ext cx="20116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1350" b="1" i="0">
                <a:solidFill>
                  <a:srgbClr val="0B3D62"/>
                </a:solidFill>
                <a:latin typeface="Calibri"/>
              </a:rPr>
              <a:t>8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" y="4123944"/>
            <a:ext cx="8046720" cy="566928"/>
          </a:xfrm>
          <a:prstGeom prst="rect">
            <a:avLst/>
          </a:prstGeom>
          <a:solidFill>
            <a:srgbClr val="F7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" y="4123944"/>
            <a:ext cx="54864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50" b="0" i="0">
                <a:solidFill>
                  <a:srgbClr val="0B0B0B"/>
                </a:solidFill>
                <a:latin typeface="Calibri"/>
              </a:rPr>
              <a:t>Program duration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09360" y="4123944"/>
            <a:ext cx="20116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1350" b="1" i="0">
                <a:solidFill>
                  <a:srgbClr val="0B3D62"/>
                </a:solidFill>
                <a:latin typeface="Calibri"/>
              </a:rPr>
              <a:t>12 months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4782312"/>
            <a:ext cx="8046720" cy="566928"/>
          </a:xfrm>
          <a:prstGeom prst="rect">
            <a:avLst/>
          </a:prstGeom>
          <a:solidFill>
            <a:srgbClr val="F7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4782312"/>
            <a:ext cx="54864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50" b="0" i="0">
                <a:solidFill>
                  <a:srgbClr val="0B0B0B"/>
                </a:solidFill>
                <a:latin typeface="Calibri"/>
              </a:rPr>
              <a:t>Student businesses launched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09360" y="4782312"/>
            <a:ext cx="20116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1350" b="1" i="0">
                <a:solidFill>
                  <a:srgbClr val="0B3D62"/>
                </a:solidFill>
                <a:latin typeface="Calibri"/>
              </a:rPr>
              <a:t>≥ 92,000 (92%)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5440679"/>
            <a:ext cx="8046720" cy="566928"/>
          </a:xfrm>
          <a:prstGeom prst="rect">
            <a:avLst/>
          </a:prstGeom>
          <a:solidFill>
            <a:srgbClr val="F7F9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" y="5440679"/>
            <a:ext cx="54864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350" b="0" i="0">
                <a:solidFill>
                  <a:srgbClr val="0B0B0B"/>
                </a:solidFill>
                <a:latin typeface="Calibri"/>
              </a:rPr>
              <a:t>Students with a first sale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09360" y="5440679"/>
            <a:ext cx="20116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1350" b="1" i="0">
                <a:solidFill>
                  <a:srgbClr val="0B3D62"/>
                </a:solidFill>
                <a:latin typeface="Calibri"/>
              </a:rPr>
              <a:t>≥ 78,000 (78%)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28016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i="0">
                <a:solidFill>
                  <a:srgbClr val="EDA100"/>
                </a:solidFill>
                <a:latin typeface="Calibri"/>
              </a:rPr>
              <a:t>$2,400 PER STUDENT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The Student Package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6</a:t>
            </a:r>
          </a:p>
        </p:txBody>
      </p:sp>
      <p:pic>
        <p:nvPicPr>
          <p:cNvPr id="10" name="Picture 9" descr="package_breakdow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122122"/>
            <a:ext cx="11430000" cy="53452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The MDEI Technology Ecosystem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7</a:t>
            </a:r>
          </a:p>
        </p:txBody>
      </p:sp>
      <p:pic>
        <p:nvPicPr>
          <p:cNvPr id="9" name="Picture 8" descr="tech_ecosyste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706" y="1051560"/>
            <a:ext cx="7256106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Jozie AI — The AI Workforce Platform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8</a:t>
            </a:r>
          </a:p>
        </p:txBody>
      </p:sp>
      <p:pic>
        <p:nvPicPr>
          <p:cNvPr id="9" name="Picture 8" descr="ai_team_diagr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9335" y="1097280"/>
            <a:ext cx="5300689" cy="53949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1463040"/>
            <a:ext cx="539496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1800"/>
              </a:spcAft>
            </a:pPr>
            <a:r>
              <a:rPr sz="1550">
                <a:solidFill>
                  <a:srgbClr val="0B0B0B"/>
                </a:solidFill>
                <a:latin typeface="Calibri"/>
              </a:rPr>
              <a:t>›  Business planning, marketing, accounting, sales &amp; customer service</a:t>
            </a:r>
          </a:p>
          <a:p>
            <a:pPr>
              <a:lnSpc>
                <a:spcPct val="108000"/>
              </a:lnSpc>
              <a:spcAft>
                <a:spcPts val="1800"/>
              </a:spcAft>
            </a:pPr>
            <a:r>
              <a:rPr sz="1550">
                <a:solidFill>
                  <a:srgbClr val="0B0B0B"/>
                </a:solidFill>
                <a:latin typeface="Calibri"/>
              </a:rPr>
              <a:t>›  Research, financial analysis, email, scheduling, website creation</a:t>
            </a:r>
          </a:p>
          <a:p>
            <a:pPr>
              <a:lnSpc>
                <a:spcPct val="108000"/>
              </a:lnSpc>
              <a:spcAft>
                <a:spcPts val="1800"/>
              </a:spcAft>
            </a:pPr>
            <a:r>
              <a:rPr sz="1550">
                <a:solidFill>
                  <a:srgbClr val="0B0B0B"/>
                </a:solidFill>
                <a:latin typeface="Calibri"/>
              </a:rPr>
              <a:t>›  Assistants collaborate as one coordinated AI team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56032"/>
            <a:ext cx="112471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0B3D62"/>
                </a:solidFill>
                <a:latin typeface="Georgia"/>
              </a:rPr>
              <a:t>Torvali — AI-Powered Commerce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896112"/>
            <a:ext cx="1005840" cy="41148"/>
          </a:xfrm>
          <a:prstGeom prst="rect">
            <a:avLst/>
          </a:prstGeom>
          <a:solidFill>
            <a:srgbClr val="EDA1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082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20040" y="6583680"/>
            <a:ext cx="73152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Catholic Project Fund  ·  MDEI Stakeholder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8655" y="6583680"/>
            <a:ext cx="1143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5000"/>
              </a:lnSpc>
            </a:pPr>
            <a:r>
              <a:rPr sz="850" b="0" i="0">
                <a:solidFill>
                  <a:srgbClr val="C7D3E0"/>
                </a:solidFill>
                <a:latin typeface="Calibri"/>
              </a:rPr>
              <a:t>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463040"/>
            <a:ext cx="1078992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Storefront creation in under an hour, AI-assisted</a:t>
            </a:r>
          </a:p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Product catalog, inventory &amp; order management</a:t>
            </a:r>
          </a:p>
          <a:p>
            <a:pPr>
              <a:lnSpc>
                <a:spcPct val="108000"/>
              </a:lnSpc>
              <a:spcAft>
                <a:spcPts val="2200"/>
              </a:spcAft>
            </a:pPr>
            <a:r>
              <a:rPr sz="1700">
                <a:solidFill>
                  <a:srgbClr val="0B0B0B"/>
                </a:solidFill>
                <a:latin typeface="Calibri"/>
              </a:rPr>
              <a:t>›  AI-assisted merchandising and plain-language analytics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