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0F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Shape 1"/>
          <p:cNvSpPr/>
          <p:nvPr/>
        </p:nvSpPr>
        <p:spPr>
          <a:xfrm>
            <a:off x="320040" y="3474720"/>
            <a:ext cx="8823960" cy="54864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4114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Asset Haven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48640" y="1508760"/>
            <a:ext cx="1280160" cy="45720"/>
          </a:xfrm>
          <a:prstGeom prst="rect">
            <a:avLst/>
          </a:prstGeom>
          <a:solidFill>
            <a:srgbClr val="E8A32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9164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&amp; Investor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Briefing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48640" y="278892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Enterprise-Grade Digital Asset Custody Infrastructure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Framework · Security Architecture · Regulatory Compliance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45262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 |  IBM Digital Asset Haven  |  2025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LICENSE READINESS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Readiness Summary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evidence mapped to license application requirements</a:t>
            </a:r>
            <a:endParaRPr lang="en-US" sz="13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508760"/>
          <a:ext cx="8321040" cy="3383280"/>
        </p:xfrm>
        <a:graphic>
          <a:graphicData uri="http://schemas.openxmlformats.org/drawingml/2006/table">
            <a:tbl>
              <a:tblPr/>
              <a:tblGrid>
                <a:gridCol w="2194560"/>
                <a:gridCol w="5394960"/>
                <a:gridCol w="731520"/>
              </a:tblGrid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Requirement Area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IDAH Control Evidence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Status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012169"/>
                          </a:solidFill>
                        </a:rPr>
                        <a:t>Safekeeping of Client Assets</a:t>
                      </a:r>
                      <a:endParaRPr lang="en-US" sz="9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3D5066"/>
                          </a:solidFill>
                        </a:rPr>
                        <a:t>MPC + HSM key architecture. Segregated wallet namespaces per client. No single point of key exposure.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B7A4A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012169"/>
                          </a:solidFill>
                        </a:rPr>
                        <a:t>Organisational Requirements</a:t>
                      </a:r>
                      <a:endParaRPr lang="en-US" sz="9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3D5066"/>
                          </a:solidFill>
                        </a:rPr>
                        <a:t>RBAC with full role hierarchy. Quorum approvals. Segregation of duties enforced at platform level.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B7A4A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012169"/>
                          </a:solidFill>
                        </a:rPr>
                        <a:t>Custody &amp; Administration</a:t>
                      </a:r>
                      <a:endParaRPr lang="en-US" sz="9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3D5066"/>
                          </a:solidFill>
                        </a:rPr>
                        <a:t>Policy Engine governs all transaction initiations. Immutable audit trail for every signing event.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B7A4A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012169"/>
                          </a:solidFill>
                        </a:rPr>
                        <a:t>IT Security (DORA)</a:t>
                      </a:r>
                      <a:endParaRPr lang="en-US" sz="9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3D5066"/>
                          </a:solidFill>
                        </a:rPr>
                        <a:t>FIPS 140-2 Level 4 HSM. mTLS + request signing. Zero-trust API architecture. IBM LinuxONE confidential compute.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B7A4A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012169"/>
                          </a:solidFill>
                        </a:rPr>
                        <a:t>AML / Travel Rule</a:t>
                      </a:r>
                      <a:endParaRPr lang="en-US" sz="9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3D5066"/>
                          </a:solidFill>
                        </a:rPr>
                        <a:t>Notabene Travel Rule integration. Chainalysis screening pre-signing. Address whitelisting in Policy Engine.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B7A4A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012169"/>
                          </a:solidFill>
                        </a:rPr>
                        <a:t>Business Continuity</a:t>
                      </a:r>
                      <a:endParaRPr lang="en-US" sz="9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3D5066"/>
                          </a:solidFill>
                        </a:rPr>
                        <a:t>Multi-region key shares (MPC). IBM-managed DR on LinuxONE. HSM backup and recovery procedures documented.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B7A4A"/>
                          </a:solidFill>
                        </a:rPr>
                        <a:t>✓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E0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02920" y="4754880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Digital Asset Haven provides institutional-grade evidence across all major CASP / MiCA license application categories.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40F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Shape 1"/>
          <p:cNvSpPr/>
          <p:nvPr/>
        </p:nvSpPr>
        <p:spPr>
          <a:xfrm>
            <a:off x="320040" y="3474720"/>
            <a:ext cx="8823960" cy="54864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029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Digital Asset Haven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05840"/>
            <a:ext cx="7772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Support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License Journey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2011680" cy="41148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5603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2990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Due Diligence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" y="338328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architecture deep-dive with your technical and compliance team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743200" y="2514600"/>
            <a:ext cx="2011680" cy="41148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1" name="Text 9"/>
          <p:cNvSpPr/>
          <p:nvPr/>
        </p:nvSpPr>
        <p:spPr>
          <a:xfrm>
            <a:off x="2788920" y="25603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743200" y="2990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Mapping Workshop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788920" y="338328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IDAH controls to your specific license category and national CA requirements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937760" y="2514600"/>
            <a:ext cx="2011680" cy="41148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25603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937760" y="2990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Documentation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83480" y="338328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provides custody policy templates, audit log samples, and architecture diagrams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132320" y="2514600"/>
            <a:ext cx="2011680" cy="41148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9" name="Text 17"/>
          <p:cNvSpPr/>
          <p:nvPr/>
        </p:nvSpPr>
        <p:spPr>
          <a:xfrm>
            <a:off x="7178040" y="25603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132320" y="2990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 Environment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178040" y="338328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walk-through of Policy Engine, RBAC, and asset segregation configuration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48640" y="4754880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Digital Asset Haven  ·  ibm.com/digital-asset-haven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OVERVIEW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Briefing Structure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parallel tracks: Investor narrative · Regulatory technical evidence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393192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012169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463040"/>
            <a:ext cx="3931920" cy="45720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508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TRACK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67512" y="2084832"/>
            <a:ext cx="91440" cy="91440"/>
          </a:xfrm>
          <a:prstGeom prst="oval">
            <a:avLst/>
          </a:prstGeom>
          <a:solidFill>
            <a:srgbClr val="012169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020824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 &amp; IBM positioning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7512" y="2596896"/>
            <a:ext cx="91440" cy="91440"/>
          </a:xfrm>
          <a:prstGeom prst="oval">
            <a:avLst/>
          </a:prstGeom>
          <a:solidFill>
            <a:srgbClr val="012169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532888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 &amp; regulatory tailwind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7512" y="3108960"/>
            <a:ext cx="91440" cy="91440"/>
          </a:xfrm>
          <a:prstGeom prst="oval">
            <a:avLst/>
          </a:prstGeom>
          <a:solidFill>
            <a:srgbClr val="012169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044952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confidence &amp; IBM brand assurance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67512" y="3621024"/>
            <a:ext cx="91440" cy="91440"/>
          </a:xfrm>
          <a:prstGeom prst="oval">
            <a:avLst/>
          </a:prstGeom>
          <a:solidFill>
            <a:srgbClr val="012169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57016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model &amp; enterprise GTM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54880" y="1463040"/>
            <a:ext cx="393192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006D7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1463040"/>
            <a:ext cx="3931920" cy="4572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9" name="Text 17"/>
          <p:cNvSpPr/>
          <p:nvPr/>
        </p:nvSpPr>
        <p:spPr>
          <a:xfrm>
            <a:off x="4892040" y="1508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 TRACK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919472" y="2084832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1" name="Text 19"/>
          <p:cNvSpPr/>
          <p:nvPr/>
        </p:nvSpPr>
        <p:spPr>
          <a:xfrm>
            <a:off x="5074920" y="2020824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Engine &amp; transaction governance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919472" y="2596896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3" name="Text 21"/>
          <p:cNvSpPr/>
          <p:nvPr/>
        </p:nvSpPr>
        <p:spPr>
          <a:xfrm>
            <a:off x="5074920" y="2532888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security &amp; cryptographic controls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919472" y="3108960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5" name="Text 23"/>
          <p:cNvSpPr/>
          <p:nvPr/>
        </p:nvSpPr>
        <p:spPr>
          <a:xfrm>
            <a:off x="5074920" y="3044952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isolation &amp; tenant separation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919472" y="3621024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7" name="Text 25"/>
          <p:cNvSpPr/>
          <p:nvPr/>
        </p:nvSpPr>
        <p:spPr>
          <a:xfrm>
            <a:off x="5074920" y="3557016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&amp; access governance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919472" y="4133088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9" name="Text 27"/>
          <p:cNvSpPr/>
          <p:nvPr/>
        </p:nvSpPr>
        <p:spPr>
          <a:xfrm>
            <a:off x="5074920" y="40690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segregation (MiCA Art. 70)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PLATFORM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Digital Asset Haven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Dfns technology · Deployed on IBM Cloud and on-premises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2651760" cy="1005840"/>
          </a:xfrm>
          <a:prstGeom prst="rect">
            <a:avLst/>
          </a:prstGeom>
          <a:solidFill>
            <a:srgbClr val="012169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16002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MPC + HSM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4360" y="21031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Management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383280" y="1508760"/>
            <a:ext cx="2651760" cy="1005840"/>
          </a:xfrm>
          <a:prstGeom prst="rect">
            <a:avLst/>
          </a:prstGeom>
          <a:solidFill>
            <a:srgbClr val="012169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474720" y="16002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MiCA Ready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474720" y="21031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Framework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263640" y="1508760"/>
            <a:ext cx="2651760" cy="1005840"/>
          </a:xfrm>
          <a:prstGeom prst="rect">
            <a:avLst/>
          </a:prstGeom>
          <a:solidFill>
            <a:srgbClr val="012169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355080" y="16002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LinuxONE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355080" y="21031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Platform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" y="2651760"/>
            <a:ext cx="5303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Digital Asset Haven (IDAH) is an enterprise-grade digital asset custody and transaction infrastructure platform. It combines Dfns' institutional MPC wallet technology with IBM's enterprise security, compliance, and infrastructure capabilities — delivered as a managed service or on-premises deployment on IBM LinuxONE.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943600" y="2651760"/>
            <a:ext cx="2880360" cy="329184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17" name="Text 15"/>
          <p:cNvSpPr/>
          <p:nvPr/>
        </p:nvSpPr>
        <p:spPr>
          <a:xfrm>
            <a:off x="6016752" y="26791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Multi-Party Computation (MPC)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943600" y="3072384"/>
            <a:ext cx="2880360" cy="329184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9" name="Text 17"/>
          <p:cNvSpPr/>
          <p:nvPr/>
        </p:nvSpPr>
        <p:spPr>
          <a:xfrm>
            <a:off x="6016752" y="30998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Security Module (HSM)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943600" y="3493008"/>
            <a:ext cx="2880360" cy="329184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1" name="Text 19"/>
          <p:cNvSpPr/>
          <p:nvPr/>
        </p:nvSpPr>
        <p:spPr>
          <a:xfrm>
            <a:off x="6016752" y="3520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Engine &amp; Quorum Controls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943600" y="3913632"/>
            <a:ext cx="2880360" cy="329184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3" name="Text 21"/>
          <p:cNvSpPr/>
          <p:nvPr/>
        </p:nvSpPr>
        <p:spPr>
          <a:xfrm>
            <a:off x="6016752" y="394106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&amp; Audit Logging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943600" y="4334256"/>
            <a:ext cx="2880360" cy="329184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5" name="Text 23"/>
          <p:cNvSpPr/>
          <p:nvPr/>
        </p:nvSpPr>
        <p:spPr>
          <a:xfrm>
            <a:off x="6016752" y="43616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Rule / AML Integration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5943600" y="4754880"/>
            <a:ext cx="2880360" cy="329184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7" name="Text 25"/>
          <p:cNvSpPr/>
          <p:nvPr/>
        </p:nvSpPr>
        <p:spPr>
          <a:xfrm>
            <a:off x="6016752" y="47823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MiCA &amp; DORA Alignment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02920" y="44805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0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institutional clients across DACH and EMEA markets.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CONTROL FRAMEWORK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Engine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Configurable, auditable transaction governance — without compromising key custody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1463040" cy="822960"/>
          </a:xfrm>
          <a:prstGeom prst="rect">
            <a:avLst/>
          </a:prstGeom>
          <a:solidFill>
            <a:srgbClr val="3D5066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581912"/>
            <a:ext cx="13716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965960" y="1856232"/>
            <a:ext cx="201168" cy="128016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9" name="Shape 7"/>
          <p:cNvSpPr/>
          <p:nvPr/>
        </p:nvSpPr>
        <p:spPr>
          <a:xfrm>
            <a:off x="2167128" y="1508760"/>
            <a:ext cx="1463040" cy="82296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10" name="Text 8"/>
          <p:cNvSpPr/>
          <p:nvPr/>
        </p:nvSpPr>
        <p:spPr>
          <a:xfrm>
            <a:off x="2212848" y="1581912"/>
            <a:ext cx="13716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 Check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30168" y="1856232"/>
            <a:ext cx="201168" cy="128016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2" name="Shape 10"/>
          <p:cNvSpPr/>
          <p:nvPr/>
        </p:nvSpPr>
        <p:spPr>
          <a:xfrm>
            <a:off x="3831336" y="1508760"/>
            <a:ext cx="1463040" cy="82296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3" name="Text 11"/>
          <p:cNvSpPr/>
          <p:nvPr/>
        </p:nvSpPr>
        <p:spPr>
          <a:xfrm>
            <a:off x="3877056" y="1581912"/>
            <a:ext cx="13716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Quorum /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294376" y="1856232"/>
            <a:ext cx="201168" cy="128016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5" name="Shape 13"/>
          <p:cNvSpPr/>
          <p:nvPr/>
        </p:nvSpPr>
        <p:spPr>
          <a:xfrm>
            <a:off x="5495544" y="1508760"/>
            <a:ext cx="1463040" cy="822960"/>
          </a:xfrm>
          <a:prstGeom prst="rect">
            <a:avLst/>
          </a:prstGeom>
          <a:solidFill>
            <a:srgbClr val="00A3A3"/>
          </a:solidFill>
          <a:ln/>
        </p:spPr>
      </p:sp>
      <p:sp>
        <p:nvSpPr>
          <p:cNvPr id="16" name="Text 14"/>
          <p:cNvSpPr/>
          <p:nvPr/>
        </p:nvSpPr>
        <p:spPr>
          <a:xfrm>
            <a:off x="5541264" y="1581912"/>
            <a:ext cx="13716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MPC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Signing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958584" y="1856232"/>
            <a:ext cx="201168" cy="128016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8" name="Shape 16"/>
          <p:cNvSpPr/>
          <p:nvPr/>
        </p:nvSpPr>
        <p:spPr>
          <a:xfrm>
            <a:off x="7159752" y="1508760"/>
            <a:ext cx="1463040" cy="822960"/>
          </a:xfrm>
          <a:prstGeom prst="rect">
            <a:avLst/>
          </a:prstGeom>
          <a:solidFill>
            <a:srgbClr val="1B7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205472" y="1581912"/>
            <a:ext cx="13716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On-Chain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02920" y="2514600"/>
            <a:ext cx="2697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02920" y="2514600"/>
            <a:ext cx="54864" cy="100584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Spending Limits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5800" y="2926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Per-wallet, per-asset, per-time-window thresholds. Configurable by role and network.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383280" y="2514600"/>
            <a:ext cx="2697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383280" y="2514600"/>
            <a:ext cx="54864" cy="100584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6" name="Text 24"/>
          <p:cNvSpPr/>
          <p:nvPr/>
        </p:nvSpPr>
        <p:spPr>
          <a:xfrm>
            <a:off x="3566160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Quorum Approvals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566160" y="2926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M-of-N multi-approver flows. Human or system approvers with full audit trail.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263640" y="2514600"/>
            <a:ext cx="2697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263640" y="2514600"/>
            <a:ext cx="54864" cy="100584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0" name="Text 28"/>
          <p:cNvSpPr/>
          <p:nvPr/>
        </p:nvSpPr>
        <p:spPr>
          <a:xfrm>
            <a:off x="6446520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Whitelisting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446520" y="2926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 address allowlists enforced before signing. AML screening integration point.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02920" y="3657600"/>
            <a:ext cx="2697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502920" y="3657600"/>
            <a:ext cx="54864" cy="100584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4" name="Text 32"/>
          <p:cNvSpPr/>
          <p:nvPr/>
        </p:nvSpPr>
        <p:spPr>
          <a:xfrm>
            <a:off x="685800" y="3749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Velocity Controls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85800" y="4069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frequency limits per user, wallet, or portfolio segment.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3383280" y="3657600"/>
            <a:ext cx="2697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383280" y="3657600"/>
            <a:ext cx="54864" cy="100584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8" name="Text 36"/>
          <p:cNvSpPr/>
          <p:nvPr/>
        </p:nvSpPr>
        <p:spPr>
          <a:xfrm>
            <a:off x="3566160" y="3749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Asset-Type Rules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3566160" y="4069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Per-token or per-network policy differentiation — DeFi, stablecoins, CBDCs.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263640" y="3657600"/>
            <a:ext cx="2697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263640" y="3657600"/>
            <a:ext cx="54864" cy="100584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42" name="Text 40"/>
          <p:cNvSpPr/>
          <p:nvPr/>
        </p:nvSpPr>
        <p:spPr>
          <a:xfrm>
            <a:off x="6446520" y="3749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Freeze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446520" y="4069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Operator-initiated wallet suspension without key exposure or custody transfer.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SECURITY ARCHITECTURE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Security &amp; Cryptographic Controls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call authenticated, signed, and audited — no shared secrets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3931920" cy="438912"/>
          </a:xfrm>
          <a:prstGeom prst="rect">
            <a:avLst/>
          </a:prstGeom>
          <a:solidFill>
            <a:srgbClr val="D6E0E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57276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Application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2648" y="2020824"/>
            <a:ext cx="3712464" cy="438912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9" name="Text 7"/>
          <p:cNvSpPr/>
          <p:nvPr/>
        </p:nvSpPr>
        <p:spPr>
          <a:xfrm>
            <a:off x="749808" y="2084832"/>
            <a:ext cx="3438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mTLS Channel (1.3)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22376" y="2532888"/>
            <a:ext cx="3493008" cy="438912"/>
          </a:xfrm>
          <a:prstGeom prst="rect">
            <a:avLst/>
          </a:prstGeom>
          <a:solidFill>
            <a:srgbClr val="3D5066"/>
          </a:solidFill>
          <a:ln/>
        </p:spPr>
      </p:sp>
      <p:sp>
        <p:nvSpPr>
          <p:cNvPr id="11" name="Text 9"/>
          <p:cNvSpPr/>
          <p:nvPr/>
        </p:nvSpPr>
        <p:spPr>
          <a:xfrm>
            <a:off x="859536" y="2596896"/>
            <a:ext cx="3218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Gateway + WAF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32104" y="3044952"/>
            <a:ext cx="3273552" cy="438912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13" name="Text 11"/>
          <p:cNvSpPr/>
          <p:nvPr/>
        </p:nvSpPr>
        <p:spPr>
          <a:xfrm>
            <a:off x="969264" y="3108960"/>
            <a:ext cx="2999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Credential Signing (Ed25519)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41832" y="3557016"/>
            <a:ext cx="3054096" cy="438912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5" name="Text 13"/>
          <p:cNvSpPr/>
          <p:nvPr/>
        </p:nvSpPr>
        <p:spPr>
          <a:xfrm>
            <a:off x="1078992" y="3621024"/>
            <a:ext cx="27797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Engine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051560" y="4069080"/>
            <a:ext cx="2834640" cy="438912"/>
          </a:xfrm>
          <a:prstGeom prst="rect">
            <a:avLst/>
          </a:prstGeom>
          <a:solidFill>
            <a:srgbClr val="040F24"/>
          </a:solidFill>
          <a:ln/>
        </p:spPr>
      </p:sp>
      <p:sp>
        <p:nvSpPr>
          <p:cNvPr id="17" name="Text 15"/>
          <p:cNvSpPr/>
          <p:nvPr/>
        </p:nvSpPr>
        <p:spPr>
          <a:xfrm>
            <a:off x="1188720" y="413308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MPC Signing Layer (HSM)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09160" y="1508760"/>
            <a:ext cx="416052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1508760"/>
            <a:ext cx="54864" cy="59436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0" name="Text 18"/>
          <p:cNvSpPr/>
          <p:nvPr/>
        </p:nvSpPr>
        <p:spPr>
          <a:xfrm>
            <a:off x="4892040" y="1563624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Credential Scoping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892040" y="180136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credentials carry fine-grained permission scopes. No over-privileged service accounts.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09160" y="2167128"/>
            <a:ext cx="416052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167128"/>
            <a:ext cx="54864" cy="59436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4" name="Text 22"/>
          <p:cNvSpPr/>
          <p:nvPr/>
        </p:nvSpPr>
        <p:spPr>
          <a:xfrm>
            <a:off x="4892040" y="222199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Signing Key Separation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892040" y="245973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signing keys isolated from API authentication keys at the HSM level.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09160" y="2825496"/>
            <a:ext cx="416052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709160" y="2825496"/>
            <a:ext cx="54864" cy="59436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8" name="Text 26"/>
          <p:cNvSpPr/>
          <p:nvPr/>
        </p:nvSpPr>
        <p:spPr>
          <a:xfrm>
            <a:off x="4892040" y="28803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Signing (Ed25519)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892040" y="311810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API call cryptographically signed by the caller. Replay attacks prevented via nonce.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709160" y="3483864"/>
            <a:ext cx="416052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09160" y="3483864"/>
            <a:ext cx="54864" cy="59436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2" name="Text 30"/>
          <p:cNvSpPr/>
          <p:nvPr/>
        </p:nvSpPr>
        <p:spPr>
          <a:xfrm>
            <a:off x="4892040" y="353872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Zero-Trust Architecture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4892040" y="37764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implicit trust between internal services. Each call authenticated and authorized independently.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09160" y="4142232"/>
            <a:ext cx="416052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09160" y="4142232"/>
            <a:ext cx="54864" cy="59436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36" name="Text 34"/>
          <p:cNvSpPr/>
          <p:nvPr/>
        </p:nvSpPr>
        <p:spPr>
          <a:xfrm>
            <a:off x="4892040" y="4197096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Audit Trail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892040" y="44348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Immutable, tamper-evident log of every API call, approval, and signing event.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TENANT ARCHITECTURE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Isolation &amp; Tenant Separation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data commingling across clients — logical and cryptographic boundaries enforced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2606040" cy="228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01216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508760"/>
            <a:ext cx="2606040" cy="41148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55448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A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(Bank)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12648" y="2011680"/>
            <a:ext cx="2377440" cy="301752"/>
          </a:xfrm>
          <a:prstGeom prst="rect">
            <a:avLst/>
          </a:prstGeom>
          <a:solidFill>
            <a:srgbClr val="EEF2FF"/>
          </a:solidFill>
          <a:ln/>
        </p:spPr>
      </p:sp>
      <p:sp>
        <p:nvSpPr>
          <p:cNvPr id="10" name="Text 8"/>
          <p:cNvSpPr/>
          <p:nvPr/>
        </p:nvSpPr>
        <p:spPr>
          <a:xfrm>
            <a:off x="667512" y="2048256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Wallets (namespaced)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12648" y="2395728"/>
            <a:ext cx="2377440" cy="301752"/>
          </a:xfrm>
          <a:prstGeom prst="rect">
            <a:avLst/>
          </a:prstGeom>
          <a:solidFill>
            <a:srgbClr val="EEF2FF"/>
          </a:solidFill>
          <a:ln/>
        </p:spPr>
      </p:sp>
      <p:sp>
        <p:nvSpPr>
          <p:cNvPr id="12" name="Text 10"/>
          <p:cNvSpPr/>
          <p:nvPr/>
        </p:nvSpPr>
        <p:spPr>
          <a:xfrm>
            <a:off x="667512" y="2432304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Keys (tenant-specific)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12648" y="2779776"/>
            <a:ext cx="2377440" cy="301752"/>
          </a:xfrm>
          <a:prstGeom prst="rect">
            <a:avLst/>
          </a:prstGeom>
          <a:solidFill>
            <a:srgbClr val="EEF2FF"/>
          </a:solidFill>
          <a:ln/>
        </p:spPr>
      </p:sp>
      <p:sp>
        <p:nvSpPr>
          <p:cNvPr id="14" name="Text 12"/>
          <p:cNvSpPr/>
          <p:nvPr/>
        </p:nvSpPr>
        <p:spPr>
          <a:xfrm>
            <a:off x="667512" y="2816352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(isolated)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12648" y="3163824"/>
            <a:ext cx="2377440" cy="301752"/>
          </a:xfrm>
          <a:prstGeom prst="rect">
            <a:avLst/>
          </a:prstGeom>
          <a:solidFill>
            <a:srgbClr val="EEF2FF"/>
          </a:solidFill>
          <a:ln/>
        </p:spPr>
      </p:sp>
      <p:sp>
        <p:nvSpPr>
          <p:cNvPr id="16" name="Text 14"/>
          <p:cNvSpPr/>
          <p:nvPr/>
        </p:nvSpPr>
        <p:spPr>
          <a:xfrm>
            <a:off x="667512" y="3200400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Logs (separated)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337560" y="1508760"/>
            <a:ext cx="2606040" cy="228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D7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337560" y="1508760"/>
            <a:ext cx="2606040" cy="41148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9" name="Text 17"/>
          <p:cNvSpPr/>
          <p:nvPr/>
        </p:nvSpPr>
        <p:spPr>
          <a:xfrm>
            <a:off x="3383280" y="155448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B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(Exchange)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447288" y="2011680"/>
            <a:ext cx="2377440" cy="301752"/>
          </a:xfrm>
          <a:prstGeom prst="rect">
            <a:avLst/>
          </a:prstGeom>
          <a:solidFill>
            <a:srgbClr val="E6F7F7"/>
          </a:solidFill>
          <a:ln/>
        </p:spPr>
      </p:sp>
      <p:sp>
        <p:nvSpPr>
          <p:cNvPr id="21" name="Text 19"/>
          <p:cNvSpPr/>
          <p:nvPr/>
        </p:nvSpPr>
        <p:spPr>
          <a:xfrm>
            <a:off x="3502152" y="2048256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Wallets (namespaced)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447288" y="2395728"/>
            <a:ext cx="2377440" cy="301752"/>
          </a:xfrm>
          <a:prstGeom prst="rect">
            <a:avLst/>
          </a:prstGeom>
          <a:solidFill>
            <a:srgbClr val="E6F7F7"/>
          </a:solidFill>
          <a:ln/>
        </p:spPr>
      </p:sp>
      <p:sp>
        <p:nvSpPr>
          <p:cNvPr id="23" name="Text 21"/>
          <p:cNvSpPr/>
          <p:nvPr/>
        </p:nvSpPr>
        <p:spPr>
          <a:xfrm>
            <a:off x="3502152" y="2432304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Keys (tenant-specific)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447288" y="2779776"/>
            <a:ext cx="2377440" cy="301752"/>
          </a:xfrm>
          <a:prstGeom prst="rect">
            <a:avLst/>
          </a:prstGeom>
          <a:solidFill>
            <a:srgbClr val="E6F7F7"/>
          </a:solidFill>
          <a:ln/>
        </p:spPr>
      </p:sp>
      <p:sp>
        <p:nvSpPr>
          <p:cNvPr id="25" name="Text 23"/>
          <p:cNvSpPr/>
          <p:nvPr/>
        </p:nvSpPr>
        <p:spPr>
          <a:xfrm>
            <a:off x="3502152" y="2816352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(isolated)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447288" y="3163824"/>
            <a:ext cx="2377440" cy="301752"/>
          </a:xfrm>
          <a:prstGeom prst="rect">
            <a:avLst/>
          </a:prstGeom>
          <a:solidFill>
            <a:srgbClr val="E6F7F7"/>
          </a:solidFill>
          <a:ln/>
        </p:spPr>
      </p:sp>
      <p:sp>
        <p:nvSpPr>
          <p:cNvPr id="27" name="Text 25"/>
          <p:cNvSpPr/>
          <p:nvPr/>
        </p:nvSpPr>
        <p:spPr>
          <a:xfrm>
            <a:off x="3502152" y="3200400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Logs (separated)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172200" y="1508760"/>
            <a:ext cx="2606040" cy="228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E8A32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172200" y="1508760"/>
            <a:ext cx="2606040" cy="411480"/>
          </a:xfrm>
          <a:prstGeom prst="rect">
            <a:avLst/>
          </a:prstGeom>
          <a:solidFill>
            <a:srgbClr val="E8A320"/>
          </a:solidFill>
          <a:ln/>
        </p:spPr>
      </p:sp>
      <p:sp>
        <p:nvSpPr>
          <p:cNvPr id="30" name="Text 28"/>
          <p:cNvSpPr/>
          <p:nvPr/>
        </p:nvSpPr>
        <p:spPr>
          <a:xfrm>
            <a:off x="6217920" y="155448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 C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(Asset Mgr)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281928" y="2011680"/>
            <a:ext cx="2377440" cy="301752"/>
          </a:xfrm>
          <a:prstGeom prst="rect">
            <a:avLst/>
          </a:prstGeom>
          <a:solidFill>
            <a:srgbClr val="FFF3CD"/>
          </a:solidFill>
          <a:ln/>
        </p:spPr>
      </p:sp>
      <p:sp>
        <p:nvSpPr>
          <p:cNvPr id="32" name="Text 30"/>
          <p:cNvSpPr/>
          <p:nvPr/>
        </p:nvSpPr>
        <p:spPr>
          <a:xfrm>
            <a:off x="6336792" y="2048256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Wallets (namespaced)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6281928" y="2395728"/>
            <a:ext cx="2377440" cy="301752"/>
          </a:xfrm>
          <a:prstGeom prst="rect">
            <a:avLst/>
          </a:prstGeom>
          <a:solidFill>
            <a:srgbClr val="FFF3CD"/>
          </a:solidFill>
          <a:ln/>
        </p:spPr>
      </p:sp>
      <p:sp>
        <p:nvSpPr>
          <p:cNvPr id="34" name="Text 32"/>
          <p:cNvSpPr/>
          <p:nvPr/>
        </p:nvSpPr>
        <p:spPr>
          <a:xfrm>
            <a:off x="6336792" y="2432304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Keys (tenant-specific)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281928" y="2779776"/>
            <a:ext cx="2377440" cy="301752"/>
          </a:xfrm>
          <a:prstGeom prst="rect">
            <a:avLst/>
          </a:prstGeom>
          <a:solidFill>
            <a:srgbClr val="FFF3CD"/>
          </a:solidFill>
          <a:ln/>
        </p:spPr>
      </p:sp>
      <p:sp>
        <p:nvSpPr>
          <p:cNvPr id="36" name="Text 34"/>
          <p:cNvSpPr/>
          <p:nvPr/>
        </p:nvSpPr>
        <p:spPr>
          <a:xfrm>
            <a:off x="6336792" y="2816352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(isolated)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6281928" y="3163824"/>
            <a:ext cx="2377440" cy="301752"/>
          </a:xfrm>
          <a:prstGeom prst="rect">
            <a:avLst/>
          </a:prstGeom>
          <a:solidFill>
            <a:srgbClr val="FFF3CD"/>
          </a:solidFill>
          <a:ln/>
        </p:spPr>
      </p:sp>
      <p:sp>
        <p:nvSpPr>
          <p:cNvPr id="38" name="Text 36"/>
          <p:cNvSpPr/>
          <p:nvPr/>
        </p:nvSpPr>
        <p:spPr>
          <a:xfrm>
            <a:off x="6336792" y="3200400"/>
            <a:ext cx="22677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Logs (separated)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502920" y="3886200"/>
            <a:ext cx="8321040" cy="45720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40" name="Text 38"/>
          <p:cNvSpPr/>
          <p:nvPr/>
        </p:nvSpPr>
        <p:spPr>
          <a:xfrm>
            <a:off x="640080" y="39319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LinuxONE Infrastructure  ·  Shared Compute Platform  ·  Cryptographically Separated Key Namespaces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530352" y="4462272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42" name="Text 40"/>
          <p:cNvSpPr/>
          <p:nvPr/>
        </p:nvSpPr>
        <p:spPr>
          <a:xfrm>
            <a:off x="685800" y="4416552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 namespaces are per-tenant — no cross-tenant key material exposure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30352" y="4626864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44" name="Text 42"/>
          <p:cNvSpPr/>
          <p:nvPr/>
        </p:nvSpPr>
        <p:spPr>
          <a:xfrm>
            <a:off x="685800" y="4581144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Tenant-scoped API credentials cannot access other tenants' resources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30352" y="4791456"/>
            <a:ext cx="91440" cy="91440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46" name="Text 44"/>
          <p:cNvSpPr/>
          <p:nvPr/>
        </p:nvSpPr>
        <p:spPr>
          <a:xfrm>
            <a:off x="685800" y="4745736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logs and policy configurations are logically isolated per client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ACCESS GOVERNANCE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Control (RBAC)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Least-privilege by design · Granular permissions · Full audit trail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926080" y="1508760"/>
            <a:ext cx="3291840" cy="685800"/>
          </a:xfrm>
          <a:prstGeom prst="rect">
            <a:avLst/>
          </a:prstGeom>
          <a:solidFill>
            <a:srgbClr val="012169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017520" y="15727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 Admin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017520" y="18470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platform config, user management, policy templates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26280" y="2194560"/>
            <a:ext cx="91440" cy="182880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0" name="Shape 8"/>
          <p:cNvSpPr/>
          <p:nvPr/>
        </p:nvSpPr>
        <p:spPr>
          <a:xfrm>
            <a:off x="1874520" y="2377440"/>
            <a:ext cx="5394960" cy="54864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1" name="Shape 9"/>
          <p:cNvSpPr/>
          <p:nvPr/>
        </p:nvSpPr>
        <p:spPr>
          <a:xfrm>
            <a:off x="1874520" y="2377440"/>
            <a:ext cx="54864" cy="274320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2" name="Shape 10"/>
          <p:cNvSpPr/>
          <p:nvPr/>
        </p:nvSpPr>
        <p:spPr>
          <a:xfrm>
            <a:off x="7214616" y="2377440"/>
            <a:ext cx="54864" cy="274320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13" name="Shape 11"/>
          <p:cNvSpPr/>
          <p:nvPr/>
        </p:nvSpPr>
        <p:spPr>
          <a:xfrm>
            <a:off x="1005840" y="2651760"/>
            <a:ext cx="3291840" cy="685800"/>
          </a:xfrm>
          <a:prstGeom prst="rect">
            <a:avLst/>
          </a:prstGeom>
          <a:solidFill>
            <a:srgbClr val="3D5066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097280" y="27157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Operator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97280" y="29900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 transactions within policy limits, view all wallets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754880" y="2651760"/>
            <a:ext cx="3291840" cy="685800"/>
          </a:xfrm>
          <a:prstGeom prst="rect">
            <a:avLst/>
          </a:prstGeom>
          <a:solidFill>
            <a:srgbClr val="006D75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846320" y="27157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46320" y="29900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and approve/reject pending transactions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526280" y="3337560"/>
            <a:ext cx="91440" cy="320040"/>
          </a:xfrm>
          <a:prstGeom prst="rect">
            <a:avLst/>
          </a:prstGeom>
          <a:solidFill>
            <a:srgbClr val="8094A8"/>
          </a:solidFill>
          <a:ln/>
        </p:spPr>
      </p:sp>
      <p:sp>
        <p:nvSpPr>
          <p:cNvPr id="20" name="Shape 18"/>
          <p:cNvSpPr/>
          <p:nvPr/>
        </p:nvSpPr>
        <p:spPr>
          <a:xfrm>
            <a:off x="2926080" y="3657600"/>
            <a:ext cx="3291840" cy="685800"/>
          </a:xfrm>
          <a:prstGeom prst="rect">
            <a:avLst/>
          </a:prstGeom>
          <a:solidFill>
            <a:srgbClr val="8094A8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017520" y="372160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Read-Only Auditor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017520" y="399592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transactions, wallets, and audit logs — zero write access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8092440" y="1600200"/>
            <a:ext cx="73152" cy="50292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0" y="161848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roles configurable per tenant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8092440" y="2286000"/>
            <a:ext cx="73152" cy="50292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6" name="Text 24"/>
          <p:cNvSpPr/>
          <p:nvPr/>
        </p:nvSpPr>
        <p:spPr>
          <a:xfrm>
            <a:off x="8229600" y="230428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 scopes at wallet, policy, and admin levels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8092440" y="2971800"/>
            <a:ext cx="73152" cy="50292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0" y="299008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role assignments logged with timestamp + actor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8092440" y="3657600"/>
            <a:ext cx="73152" cy="50292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0" name="Text 28"/>
          <p:cNvSpPr/>
          <p:nvPr/>
        </p:nvSpPr>
        <p:spPr>
          <a:xfrm>
            <a:off x="8229600" y="3675888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SSO/SAML integration for enterprise identity providers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MICA COMPLIANCE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Segregation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MiCA Article 70 compliant · Client assets never commingled with operator funds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4206240" cy="685800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7" name="Shape 5"/>
          <p:cNvSpPr/>
          <p:nvPr/>
        </p:nvSpPr>
        <p:spPr>
          <a:xfrm>
            <a:off x="4709160" y="1691640"/>
            <a:ext cx="365760" cy="320040"/>
          </a:xfrm>
          <a:prstGeom prst="rect">
            <a:avLst/>
          </a:prstGeom>
          <a:solidFill>
            <a:srgbClr val="D6E0EC"/>
          </a:solidFill>
          <a:ln/>
        </p:spPr>
      </p:sp>
      <p:sp>
        <p:nvSpPr>
          <p:cNvPr id="8" name="Text 6"/>
          <p:cNvSpPr/>
          <p:nvPr/>
        </p:nvSpPr>
        <p:spPr>
          <a:xfrm>
            <a:off x="4754880" y="169164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🔒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16002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/ Platform Wallets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190195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/ IDAH operational funds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02920" y="2377440"/>
            <a:ext cx="4206240" cy="6858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12" name="Shape 10"/>
          <p:cNvSpPr/>
          <p:nvPr/>
        </p:nvSpPr>
        <p:spPr>
          <a:xfrm>
            <a:off x="4709160" y="2560320"/>
            <a:ext cx="365760" cy="320040"/>
          </a:xfrm>
          <a:prstGeom prst="rect">
            <a:avLst/>
          </a:prstGeom>
          <a:solidFill>
            <a:srgbClr val="D6E0EC"/>
          </a:solidFill>
          <a:ln/>
        </p:spPr>
      </p:sp>
      <p:sp>
        <p:nvSpPr>
          <p:cNvPr id="13" name="Text 11"/>
          <p:cNvSpPr/>
          <p:nvPr/>
        </p:nvSpPr>
        <p:spPr>
          <a:xfrm>
            <a:off x="4754880" y="25603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🔒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246888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Asset Wallets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" y="277063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Segregated per client or per portfolio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02920" y="3246120"/>
            <a:ext cx="4206240" cy="685800"/>
          </a:xfrm>
          <a:prstGeom prst="rect">
            <a:avLst/>
          </a:prstGeom>
          <a:solidFill>
            <a:srgbClr val="3D5066"/>
          </a:solidFill>
          <a:ln/>
        </p:spPr>
      </p:sp>
      <p:sp>
        <p:nvSpPr>
          <p:cNvPr id="17" name="Shape 15"/>
          <p:cNvSpPr/>
          <p:nvPr/>
        </p:nvSpPr>
        <p:spPr>
          <a:xfrm>
            <a:off x="4709160" y="3429000"/>
            <a:ext cx="365760" cy="320040"/>
          </a:xfrm>
          <a:prstGeom prst="rect">
            <a:avLst/>
          </a:prstGeom>
          <a:solidFill>
            <a:srgbClr val="D6E0EC"/>
          </a:solidFill>
          <a:ln/>
        </p:spPr>
      </p:sp>
      <p:sp>
        <p:nvSpPr>
          <p:cNvPr id="18" name="Text 16"/>
          <p:cNvSpPr/>
          <p:nvPr/>
        </p:nvSpPr>
        <p:spPr>
          <a:xfrm>
            <a:off x="4754880" y="34290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🔒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33375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Staking / Protocol Wallets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363931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6E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Validator keys isolated from custody keys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29200" y="1508760"/>
            <a:ext cx="36576" cy="2423160"/>
          </a:xfrm>
          <a:prstGeom prst="rect">
            <a:avLst/>
          </a:prstGeom>
          <a:solidFill>
            <a:srgbClr val="D6E0EC"/>
          </a:solidFill>
          <a:ln/>
        </p:spPr>
      </p:sp>
      <p:sp>
        <p:nvSpPr>
          <p:cNvPr id="22" name="Shape 20"/>
          <p:cNvSpPr/>
          <p:nvPr/>
        </p:nvSpPr>
        <p:spPr>
          <a:xfrm>
            <a:off x="5212080" y="1554480"/>
            <a:ext cx="822960" cy="347472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3" name="Text 21"/>
          <p:cNvSpPr/>
          <p:nvPr/>
        </p:nvSpPr>
        <p:spPr>
          <a:xfrm>
            <a:off x="5230368" y="1600200"/>
            <a:ext cx="786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MiCA Art. 70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6080760" y="1572768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crypto-assets segregated from own assets at both key and on-chain wallet level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212080" y="2359152"/>
            <a:ext cx="822960" cy="347472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6" name="Text 24"/>
          <p:cNvSpPr/>
          <p:nvPr/>
        </p:nvSpPr>
        <p:spPr>
          <a:xfrm>
            <a:off x="5230368" y="2404872"/>
            <a:ext cx="786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MiCA Art. 75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6080760" y="23774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Custody policies prevent unauthorized transfer; quorum required for all client withdrawals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212080" y="3163824"/>
            <a:ext cx="822960" cy="347472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29" name="Text 27"/>
          <p:cNvSpPr/>
          <p:nvPr/>
        </p:nvSpPr>
        <p:spPr>
          <a:xfrm>
            <a:off x="5230368" y="3209544"/>
            <a:ext cx="786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DORA Art. 9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6080760" y="3182112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Cryptographic key management isolated from operational systems; HSM-enforced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5212080" y="3968496"/>
            <a:ext cx="822960" cy="347472"/>
          </a:xfrm>
          <a:prstGeom prst="rect">
            <a:avLst/>
          </a:prstGeom>
          <a:solidFill>
            <a:srgbClr val="012169"/>
          </a:solidFill>
          <a:ln/>
        </p:spPr>
      </p:sp>
      <p:sp>
        <p:nvSpPr>
          <p:cNvPr id="32" name="Text 30"/>
          <p:cNvSpPr/>
          <p:nvPr/>
        </p:nvSpPr>
        <p:spPr>
          <a:xfrm>
            <a:off x="5230368" y="4014216"/>
            <a:ext cx="786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A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 122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6080760" y="3986784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Off-balance-sheet treatment supported by third-party custody structure and audit trail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D75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1645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00A3A3"/>
                </a:solidFill>
              </a:rPr>
              <a:t>IBM POSITIONING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138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IBM Digital Asset Haven?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0972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investors &amp; regulators: IBM's institutional credibility + Dfns' custody technology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1508760"/>
            <a:ext cx="41148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673352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6916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Infrastructure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85800" y="220370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13969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LinuxONE: tamper-evident, FIPS 140-2 Level 4 hardware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685800" y="247802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12" name="Text 9"/>
          <p:cNvSpPr/>
          <p:nvPr/>
        </p:nvSpPr>
        <p:spPr>
          <a:xfrm>
            <a:off x="822960" y="241401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On-premises or IBM Cloud deployment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85800" y="275234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14" name="Text 11"/>
          <p:cNvSpPr/>
          <p:nvPr/>
        </p:nvSpPr>
        <p:spPr>
          <a:xfrm>
            <a:off x="822960" y="268833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Air-gap capable for highest security tier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4846320" y="1508760"/>
            <a:ext cx="41148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673352"/>
            <a:ext cx="411480" cy="41148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532120" y="16916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Alignment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5029200" y="220370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19" name="Text 15"/>
          <p:cNvSpPr/>
          <p:nvPr/>
        </p:nvSpPr>
        <p:spPr>
          <a:xfrm>
            <a:off x="5166360" y="213969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MiCA, DORA, GDPR-ready architecture</a:t>
            </a:r>
            <a:endParaRPr lang="en-US" sz="1000" dirty="0"/>
          </a:p>
        </p:txBody>
      </p:sp>
      <p:sp>
        <p:nvSpPr>
          <p:cNvPr id="20" name="Shape 16"/>
          <p:cNvSpPr/>
          <p:nvPr/>
        </p:nvSpPr>
        <p:spPr>
          <a:xfrm>
            <a:off x="5029200" y="247802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1" name="Text 17"/>
          <p:cNvSpPr/>
          <p:nvPr/>
        </p:nvSpPr>
        <p:spPr>
          <a:xfrm>
            <a:off x="5166360" y="241401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AML/Travel Rule (Notabene) integrated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5029200" y="275234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3" name="Text 19"/>
          <p:cNvSpPr/>
          <p:nvPr/>
        </p:nvSpPr>
        <p:spPr>
          <a:xfrm>
            <a:off x="5166360" y="268833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 121/122 custody accounting model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502920" y="3200400"/>
            <a:ext cx="41148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364992"/>
            <a:ext cx="411480" cy="41148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188720" y="338328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Security</a:t>
            </a:r>
            <a:endParaRPr lang="en-US" sz="1300" dirty="0"/>
          </a:p>
        </p:txBody>
      </p:sp>
      <p:sp>
        <p:nvSpPr>
          <p:cNvPr id="27" name="Shape 22"/>
          <p:cNvSpPr/>
          <p:nvPr/>
        </p:nvSpPr>
        <p:spPr>
          <a:xfrm>
            <a:off x="685800" y="389534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28" name="Text 23"/>
          <p:cNvSpPr/>
          <p:nvPr/>
        </p:nvSpPr>
        <p:spPr>
          <a:xfrm>
            <a:off x="822960" y="383133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MPC eliminates single point of failure</a:t>
            </a:r>
            <a:endParaRPr lang="en-US" sz="1000" dirty="0"/>
          </a:p>
        </p:txBody>
      </p:sp>
      <p:sp>
        <p:nvSpPr>
          <p:cNvPr id="29" name="Shape 24"/>
          <p:cNvSpPr/>
          <p:nvPr/>
        </p:nvSpPr>
        <p:spPr>
          <a:xfrm>
            <a:off x="685800" y="416966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30" name="Text 25"/>
          <p:cNvSpPr/>
          <p:nvPr/>
        </p:nvSpPr>
        <p:spPr>
          <a:xfrm>
            <a:off x="822960" y="410565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HSM-backed key material — never in software</a:t>
            </a:r>
            <a:endParaRPr lang="en-US" sz="1000" dirty="0"/>
          </a:p>
        </p:txBody>
      </p:sp>
      <p:sp>
        <p:nvSpPr>
          <p:cNvPr id="31" name="Shape 26"/>
          <p:cNvSpPr/>
          <p:nvPr/>
        </p:nvSpPr>
        <p:spPr>
          <a:xfrm>
            <a:off x="685800" y="444398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32" name="Text 27"/>
          <p:cNvSpPr/>
          <p:nvPr/>
        </p:nvSpPr>
        <p:spPr>
          <a:xfrm>
            <a:off x="822960" y="437997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Threshold signing with full quorum audit</a:t>
            </a:r>
            <a:endParaRPr lang="en-US" sz="1000" dirty="0"/>
          </a:p>
        </p:txBody>
      </p:sp>
      <p:sp>
        <p:nvSpPr>
          <p:cNvPr id="33" name="Shape 28"/>
          <p:cNvSpPr/>
          <p:nvPr/>
        </p:nvSpPr>
        <p:spPr>
          <a:xfrm>
            <a:off x="4846320" y="3200400"/>
            <a:ext cx="411480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D6E0EC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pic>
        <p:nvPicPr>
          <p:cNvPr id="3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364992"/>
            <a:ext cx="411480" cy="411480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5532120" y="338328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21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Governance</a:t>
            </a:r>
            <a:endParaRPr lang="en-US" sz="1300" dirty="0"/>
          </a:p>
        </p:txBody>
      </p:sp>
      <p:sp>
        <p:nvSpPr>
          <p:cNvPr id="36" name="Shape 30"/>
          <p:cNvSpPr/>
          <p:nvPr/>
        </p:nvSpPr>
        <p:spPr>
          <a:xfrm>
            <a:off x="5029200" y="389534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37" name="Text 31"/>
          <p:cNvSpPr/>
          <p:nvPr/>
        </p:nvSpPr>
        <p:spPr>
          <a:xfrm>
            <a:off x="5166360" y="383133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 Type II IBM infrastructure</a:t>
            </a:r>
            <a:endParaRPr lang="en-US" sz="1000" dirty="0"/>
          </a:p>
        </p:txBody>
      </p:sp>
      <p:sp>
        <p:nvSpPr>
          <p:cNvPr id="38" name="Shape 32"/>
          <p:cNvSpPr/>
          <p:nvPr/>
        </p:nvSpPr>
        <p:spPr>
          <a:xfrm>
            <a:off x="5029200" y="416966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39" name="Text 33"/>
          <p:cNvSpPr/>
          <p:nvPr/>
        </p:nvSpPr>
        <p:spPr>
          <a:xfrm>
            <a:off x="5166360" y="410565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immutable audit log (SIEM exportable)</a:t>
            </a:r>
            <a:endParaRPr lang="en-US" sz="1000" dirty="0"/>
          </a:p>
        </p:txBody>
      </p:sp>
      <p:sp>
        <p:nvSpPr>
          <p:cNvPr id="40" name="Shape 34"/>
          <p:cNvSpPr/>
          <p:nvPr/>
        </p:nvSpPr>
        <p:spPr>
          <a:xfrm>
            <a:off x="5029200" y="4443984"/>
            <a:ext cx="82296" cy="82296"/>
          </a:xfrm>
          <a:prstGeom prst="oval">
            <a:avLst/>
          </a:prstGeom>
          <a:solidFill>
            <a:srgbClr val="006D75"/>
          </a:solidFill>
          <a:ln/>
        </p:spPr>
      </p:sp>
      <p:sp>
        <p:nvSpPr>
          <p:cNvPr id="41" name="Text 35"/>
          <p:cNvSpPr/>
          <p:nvPr/>
        </p:nvSpPr>
        <p:spPr>
          <a:xfrm>
            <a:off x="5166360" y="437997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50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24/7 enterprise SLA and IBM support tier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IBM Digital Asset Haven – License Application Support</dc:title>
  <dc:subject>PptxGenJS Presentation</dc:subject>
  <dc:creator>IBM IDAH Product</dc:creator>
  <cp:lastModifiedBy>IBM IDAH Product</cp:lastModifiedBy>
  <cp:revision>1</cp:revision>
  <dcterms:created xsi:type="dcterms:W3CDTF">2026-05-20T15:11:53Z</dcterms:created>
  <dcterms:modified xsi:type="dcterms:W3CDTF">2026-05-20T15:11:53Z</dcterms:modified>
</cp:coreProperties>
</file>