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Inter" panose="020B0604020202020204" charset="0"/>
      <p:regular r:id="rId13"/>
      <p:bold r:id="rId14"/>
      <p:italic r:id="rId15"/>
      <p:boldItalic r:id="rId16"/>
    </p:embeddedFont>
    <p:embeddedFont>
      <p:font typeface="Inter Medium" panose="020B0604020202020204" charset="0"/>
      <p:regular r:id="rId17"/>
      <p:bold r:id="rId18"/>
      <p:italic r:id="rId19"/>
      <p:boldItalic r:id="rId20"/>
    </p:embeddedFont>
    <p:embeddedFont>
      <p:font typeface="Inter SemiBold" panose="020B0604020202020204" charset="0"/>
      <p:regular r:id="rId21"/>
      <p:bold r:id="rId22"/>
      <p:italic r:id="rId23"/>
      <p:boldItalic r:id="rId24"/>
    </p:embeddedFont>
    <p:embeddedFont>
      <p:font typeface="Play" panose="020B0604020202020204" charset="0"/>
      <p:regular r:id="rId25"/>
      <p:bold r:id="rId26"/>
    </p:embeddedFont>
    <p:embeddedFont>
      <p:font typeface="Playfair Display" panose="00000500000000000000" pitchFamily="2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8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ecc27f261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ecc27f2617_1_0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" name="Google Shape;84;g3ecc27f2617_1_0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ecc27f2617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3ecc27f2617_1_11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3ecc27f2617_1_11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65510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4"/>
          <p:cNvSpPr/>
          <p:nvPr/>
        </p:nvSpPr>
        <p:spPr>
          <a:xfrm>
            <a:off x="4166533" y="4574067"/>
            <a:ext cx="8117200" cy="1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C1"/>
              </a:buClr>
              <a:buSzPts val="1200"/>
              <a:buFont typeface="Inter SemiBold"/>
              <a:buNone/>
            </a:pPr>
            <a:r>
              <a:rPr lang="en-US" sz="3300" b="0" i="0" u="none" strike="noStrike" cap="none">
                <a:solidFill>
                  <a:srgbClr val="2F80C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From exclusion </a:t>
            </a:r>
            <a:endParaRPr sz="3300" b="0" i="0" u="none" strike="noStrike" cap="none">
              <a:solidFill>
                <a:srgbClr val="2F80C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80C1"/>
              </a:buClr>
              <a:buSzPts val="1200"/>
              <a:buFont typeface="Inter SemiBold"/>
              <a:buNone/>
            </a:pPr>
            <a:r>
              <a:rPr lang="en-US" sz="3300" b="0" i="0" u="none" strike="noStrike" cap="none">
                <a:solidFill>
                  <a:srgbClr val="2F80C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to economic participation</a:t>
            </a:r>
            <a:endParaRPr sz="3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"/>
          <p:cNvSpPr/>
          <p:nvPr/>
        </p:nvSpPr>
        <p:spPr>
          <a:xfrm>
            <a:off x="613867" y="634133"/>
            <a:ext cx="11894400" cy="11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5000"/>
              <a:buFont typeface="Playfair Display"/>
              <a:buNone/>
            </a:pPr>
            <a:r>
              <a:rPr lang="en-US" sz="5000" b="1" i="0" u="none" strike="noStrike" cap="none">
                <a:solidFill>
                  <a:srgbClr val="0000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Global Supply Chain Exchange</a:t>
            </a:r>
            <a:endParaRPr sz="5000" b="1" i="0" u="none" strike="noStrike" cap="none">
              <a:solidFill>
                <a:srgbClr val="0000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marR="0" lvl="0" indent="0" algn="l" rtl="0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5000"/>
              <a:buFont typeface="Playfair Display"/>
              <a:buNone/>
            </a:pPr>
            <a:endParaRPr sz="5000" b="1" i="0" u="none" strike="noStrike" cap="none">
              <a:solidFill>
                <a:srgbClr val="0000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609600" marR="0" lvl="0" indent="609600" algn="l" rtl="0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5000"/>
              <a:buFont typeface="Playfair Display"/>
              <a:buNone/>
            </a:pPr>
            <a:r>
              <a:rPr lang="en-US" sz="5000" b="1" i="0" u="none" strike="noStrike" cap="none">
                <a:solidFill>
                  <a:srgbClr val="0B1F3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GSCX Impact Summary</a:t>
            </a:r>
            <a:endParaRPr sz="5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4"/>
          <p:cNvSpPr/>
          <p:nvPr/>
        </p:nvSpPr>
        <p:spPr>
          <a:xfrm>
            <a:off x="4166533" y="2941167"/>
            <a:ext cx="7644800" cy="11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4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2000"/>
              <a:buFont typeface="Inter Medium"/>
              <a:buNone/>
            </a:pPr>
            <a:r>
              <a:rPr lang="en-US" sz="3300" b="0" i="0" u="none" strike="noStrike" cap="none">
                <a:solidFill>
                  <a:srgbClr val="1E293B"/>
                </a:solidFill>
                <a:latin typeface="Inter Medium"/>
                <a:ea typeface="Inter Medium"/>
                <a:cs typeface="Inter Medium"/>
                <a:sym typeface="Inter Medium"/>
              </a:rPr>
              <a:t>Problem, solution, and benefits for </a:t>
            </a:r>
            <a:endParaRPr sz="3300" b="0" i="0" u="none" strike="noStrike" cap="none">
              <a:solidFill>
                <a:srgbClr val="1E293B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marL="0" marR="0" lvl="0" indent="0" algn="l" rtl="0">
              <a:lnSpc>
                <a:spcPct val="1024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2000"/>
              <a:buFont typeface="Inter Medium"/>
              <a:buNone/>
            </a:pPr>
            <a:r>
              <a:rPr lang="en-US" sz="3300" b="0" i="0" u="none" strike="noStrike" cap="none">
                <a:solidFill>
                  <a:srgbClr val="1E293B"/>
                </a:solidFill>
                <a:latin typeface="Inter Medium"/>
                <a:ea typeface="Inter Medium"/>
                <a:cs typeface="Inter Medium"/>
                <a:sym typeface="Inter Medium"/>
              </a:rPr>
              <a:t>inclusive global trade</a:t>
            </a:r>
            <a:endParaRPr sz="3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60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702292" y="-208939"/>
            <a:ext cx="13894299" cy="781553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5"/>
          <p:cNvSpPr/>
          <p:nvPr/>
        </p:nvSpPr>
        <p:spPr>
          <a:xfrm>
            <a:off x="666751" y="438151"/>
            <a:ext cx="10858500" cy="140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99A2E"/>
              </a:buClr>
              <a:buSzPts val="800"/>
              <a:buFont typeface="Inter"/>
              <a:buNone/>
            </a:pPr>
            <a:r>
              <a:rPr lang="en-US" sz="800" b="1" i="0" u="none" strike="noStrike" cap="none">
                <a:solidFill>
                  <a:srgbClr val="C99A2E"/>
                </a:solidFill>
                <a:latin typeface="Inter"/>
                <a:ea typeface="Inter"/>
                <a:cs typeface="Inter"/>
                <a:sym typeface="Inter"/>
              </a:rPr>
              <a:t>HUMAN IMPACT FOCUS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5"/>
          <p:cNvSpPr/>
          <p:nvPr/>
        </p:nvSpPr>
        <p:spPr>
          <a:xfrm>
            <a:off x="666751" y="645319"/>
            <a:ext cx="10858500" cy="301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2100"/>
              <a:buFont typeface="Playfair Display"/>
              <a:buNone/>
            </a:pPr>
            <a:r>
              <a:rPr lang="en-US" sz="2100" b="1" i="0" u="none" strike="noStrike" cap="none">
                <a:solidFill>
                  <a:srgbClr val="0B1F3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GSCX Turns Exclusion Into Economic Participation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5"/>
          <p:cNvSpPr txBox="1"/>
          <p:nvPr/>
        </p:nvSpPr>
        <p:spPr>
          <a:xfrm>
            <a:off x="707136" y="1207008"/>
            <a:ext cx="5145024" cy="280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1) Problem and Human Impact</a:t>
            </a:r>
            <a:endParaRPr sz="1900"/>
          </a:p>
        </p:txBody>
      </p:sp>
      <p:sp>
        <p:nvSpPr>
          <p:cNvPr id="99" name="Google Shape;99;p15"/>
          <p:cNvSpPr txBox="1"/>
          <p:nvPr/>
        </p:nvSpPr>
        <p:spPr>
          <a:xfrm>
            <a:off x="926592" y="1554480"/>
            <a:ext cx="21945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00" name="Google Shape;100;p15"/>
          <p:cNvSpPr txBox="1"/>
          <p:nvPr/>
        </p:nvSpPr>
        <p:spPr>
          <a:xfrm>
            <a:off x="1194816" y="1548384"/>
            <a:ext cx="465734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Viable businesses are ready to trade, but many are blocked by unreliable access to trusted hard-currency infrastructure.</a:t>
            </a:r>
            <a:endParaRPr sz="1900"/>
          </a:p>
        </p:txBody>
      </p:sp>
      <p:sp>
        <p:nvSpPr>
          <p:cNvPr id="101" name="Google Shape;101;p15"/>
          <p:cNvSpPr txBox="1"/>
          <p:nvPr/>
        </p:nvSpPr>
        <p:spPr>
          <a:xfrm>
            <a:off x="926592" y="2066543"/>
            <a:ext cx="21945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02" name="Google Shape;102;p15"/>
          <p:cNvSpPr txBox="1"/>
          <p:nvPr/>
        </p:nvSpPr>
        <p:spPr>
          <a:xfrm>
            <a:off x="1194816" y="2060448"/>
            <a:ext cx="465734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This exclusion leaves entrepreneurs, workers, and communities outside formal global trade.</a:t>
            </a:r>
            <a:endParaRPr sz="1900"/>
          </a:p>
        </p:txBody>
      </p:sp>
      <p:sp>
        <p:nvSpPr>
          <p:cNvPr id="103" name="Google Shape;103;p15"/>
          <p:cNvSpPr txBox="1"/>
          <p:nvPr/>
        </p:nvSpPr>
        <p:spPr>
          <a:xfrm>
            <a:off x="926592" y="2578607"/>
            <a:ext cx="21945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04" name="Google Shape;104;p15"/>
          <p:cNvSpPr txBox="1"/>
          <p:nvPr/>
        </p:nvSpPr>
        <p:spPr>
          <a:xfrm>
            <a:off x="1194816" y="2572512"/>
            <a:ext cx="465734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Informal currency channels create inflated costs, delayed settlement, greater risk, and lost confidence.</a:t>
            </a:r>
            <a:endParaRPr sz="1900"/>
          </a:p>
        </p:txBody>
      </p:sp>
      <p:sp>
        <p:nvSpPr>
          <p:cNvPr id="105" name="Google Shape;105;p15"/>
          <p:cNvSpPr txBox="1"/>
          <p:nvPr/>
        </p:nvSpPr>
        <p:spPr>
          <a:xfrm>
            <a:off x="926592" y="3090671"/>
            <a:ext cx="21945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06" name="Google Shape;106;p15"/>
          <p:cNvSpPr txBox="1"/>
          <p:nvPr/>
        </p:nvSpPr>
        <p:spPr>
          <a:xfrm>
            <a:off x="1194816" y="3084576"/>
            <a:ext cx="465734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Stalled production, exports not shipped, jobs not created, and prosperity withheld from underserved markets.</a:t>
            </a:r>
            <a:endParaRPr sz="1900"/>
          </a:p>
        </p:txBody>
      </p:sp>
      <p:sp>
        <p:nvSpPr>
          <p:cNvPr id="107" name="Google Shape;107;p15"/>
          <p:cNvSpPr txBox="1"/>
          <p:nvPr/>
        </p:nvSpPr>
        <p:spPr>
          <a:xfrm>
            <a:off x="6132576" y="1207008"/>
            <a:ext cx="5547360" cy="280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2) GSCX Solution</a:t>
            </a:r>
            <a:endParaRPr sz="1900"/>
          </a:p>
        </p:txBody>
      </p:sp>
      <p:sp>
        <p:nvSpPr>
          <p:cNvPr id="108" name="Google Shape;108;p15"/>
          <p:cNvSpPr txBox="1"/>
          <p:nvPr/>
        </p:nvSpPr>
        <p:spPr>
          <a:xfrm>
            <a:off x="6352032" y="1554480"/>
            <a:ext cx="21945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09" name="Google Shape;109;p15"/>
          <p:cNvSpPr txBox="1"/>
          <p:nvPr/>
        </p:nvSpPr>
        <p:spPr>
          <a:xfrm>
            <a:off x="6620256" y="1548384"/>
            <a:ext cx="5059680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GSCX proposes a trusted institutional exchange connecting trade, capital, compliance, insurance, and settlement.</a:t>
            </a:r>
            <a:endParaRPr sz="1900"/>
          </a:p>
        </p:txBody>
      </p:sp>
      <p:sp>
        <p:nvSpPr>
          <p:cNvPr id="110" name="Google Shape;110;p15"/>
          <p:cNvSpPr txBox="1"/>
          <p:nvPr/>
        </p:nvSpPr>
        <p:spPr>
          <a:xfrm>
            <a:off x="6352032" y="2066543"/>
            <a:ext cx="21945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11" name="Google Shape;111;p15"/>
          <p:cNvSpPr txBox="1"/>
          <p:nvPr/>
        </p:nvSpPr>
        <p:spPr>
          <a:xfrm>
            <a:off x="6620256" y="2060448"/>
            <a:ext cx="5059680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The solution makes global trade more secure, transparent, efficient, and accessible for excluded businesses.</a:t>
            </a:r>
            <a:endParaRPr sz="1900"/>
          </a:p>
        </p:txBody>
      </p:sp>
      <p:sp>
        <p:nvSpPr>
          <p:cNvPr id="112" name="Google Shape;112;p15"/>
          <p:cNvSpPr txBox="1"/>
          <p:nvPr/>
        </p:nvSpPr>
        <p:spPr>
          <a:xfrm>
            <a:off x="6352032" y="2578607"/>
            <a:ext cx="21945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13" name="Google Shape;113;p15"/>
          <p:cNvSpPr txBox="1"/>
          <p:nvPr/>
        </p:nvSpPr>
        <p:spPr>
          <a:xfrm>
            <a:off x="6620256" y="2572512"/>
            <a:ext cx="5059680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GSCX aims to create trusted trade corridors connecting buyers, sellers, capital providers, insurers, and compliance partners.</a:t>
            </a:r>
            <a:endParaRPr sz="1900"/>
          </a:p>
        </p:txBody>
      </p:sp>
      <p:sp>
        <p:nvSpPr>
          <p:cNvPr id="114" name="Google Shape;114;p15"/>
          <p:cNvSpPr txBox="1"/>
          <p:nvPr/>
        </p:nvSpPr>
        <p:spPr>
          <a:xfrm>
            <a:off x="6352032" y="3090671"/>
            <a:ext cx="21945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15" name="Google Shape;115;p15"/>
          <p:cNvSpPr txBox="1"/>
          <p:nvPr/>
        </p:nvSpPr>
        <p:spPr>
          <a:xfrm>
            <a:off x="6620256" y="3084576"/>
            <a:ext cx="5059680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The platform expands reliable participation in global commerce while reducing friction, risk, and exclusion.</a:t>
            </a:r>
            <a:endParaRPr sz="1900"/>
          </a:p>
        </p:txBody>
      </p:sp>
      <p:sp>
        <p:nvSpPr>
          <p:cNvPr id="116" name="Google Shape;116;p15"/>
          <p:cNvSpPr txBox="1"/>
          <p:nvPr/>
        </p:nvSpPr>
        <p:spPr>
          <a:xfrm>
            <a:off x="3998976" y="3901440"/>
            <a:ext cx="4206240" cy="316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3) Accomplishments and Benefits</a:t>
            </a:r>
            <a:endParaRPr sz="1900"/>
          </a:p>
        </p:txBody>
      </p:sp>
      <p:sp>
        <p:nvSpPr>
          <p:cNvPr id="117" name="Google Shape;117;p15"/>
          <p:cNvSpPr txBox="1"/>
          <p:nvPr/>
        </p:nvSpPr>
        <p:spPr>
          <a:xfrm>
            <a:off x="1255776" y="4419600"/>
            <a:ext cx="219456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18" name="Google Shape;118;p15"/>
          <p:cNvSpPr txBox="1"/>
          <p:nvPr/>
        </p:nvSpPr>
        <p:spPr>
          <a:xfrm>
            <a:off x="1524000" y="4413504"/>
            <a:ext cx="4437887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Broader financial inclusion for businesses, workers, and communities denied fair access to trade.</a:t>
            </a:r>
            <a:endParaRPr sz="1900"/>
          </a:p>
        </p:txBody>
      </p:sp>
      <p:sp>
        <p:nvSpPr>
          <p:cNvPr id="119" name="Google Shape;119;p15"/>
          <p:cNvSpPr txBox="1"/>
          <p:nvPr/>
        </p:nvSpPr>
        <p:spPr>
          <a:xfrm>
            <a:off x="6315456" y="4419600"/>
            <a:ext cx="219456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20" name="Google Shape;120;p15"/>
          <p:cNvSpPr txBox="1"/>
          <p:nvPr/>
        </p:nvSpPr>
        <p:spPr>
          <a:xfrm>
            <a:off x="6583679" y="4413504"/>
            <a:ext cx="4437887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Participation in a £25T+ trade-finance opportunity while closing a large global liquidity and access gap.</a:t>
            </a:r>
            <a:endParaRPr sz="1900"/>
          </a:p>
        </p:txBody>
      </p:sp>
      <p:sp>
        <p:nvSpPr>
          <p:cNvPr id="121" name="Google Shape;121;p15"/>
          <p:cNvSpPr txBox="1"/>
          <p:nvPr/>
        </p:nvSpPr>
        <p:spPr>
          <a:xfrm>
            <a:off x="1255776" y="5468112"/>
            <a:ext cx="219456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22" name="Google Shape;122;p15"/>
          <p:cNvSpPr txBox="1"/>
          <p:nvPr/>
        </p:nvSpPr>
        <p:spPr>
          <a:xfrm>
            <a:off x="1524000" y="5462016"/>
            <a:ext cx="4437887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Implementation could convert unmet demand into financed production, shipped exports, and job creation.</a:t>
            </a:r>
            <a:endParaRPr sz="1900"/>
          </a:p>
        </p:txBody>
      </p:sp>
      <p:sp>
        <p:nvSpPr>
          <p:cNvPr id="123" name="Google Shape;123;p15"/>
          <p:cNvSpPr txBox="1"/>
          <p:nvPr/>
        </p:nvSpPr>
        <p:spPr>
          <a:xfrm>
            <a:off x="6270486" y="5468112"/>
            <a:ext cx="2196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81A30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sz="1900"/>
          </a:p>
        </p:txBody>
      </p:sp>
      <p:sp>
        <p:nvSpPr>
          <p:cNvPr id="124" name="Google Shape;124;p15"/>
          <p:cNvSpPr txBox="1"/>
          <p:nvPr/>
        </p:nvSpPr>
        <p:spPr>
          <a:xfrm>
            <a:off x="6577650" y="5446614"/>
            <a:ext cx="4657200" cy="9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2175" rIns="36575" bIns="12175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Indirect benefits include stronger regulated markets, resilient capital flows, reduced exploitation, greater trust, long-term wealth creation</a:t>
            </a:r>
            <a:r>
              <a:rPr lang="en-US">
                <a:solidFill>
                  <a:srgbClr val="121820"/>
                </a:solidFill>
                <a:latin typeface="Inter"/>
                <a:ea typeface="Inter"/>
                <a:cs typeface="Inter"/>
                <a:sym typeface="Inter"/>
              </a:rPr>
              <a:t>, and decreased world conflict.</a:t>
            </a:r>
            <a:endParaRPr sz="1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6" descr="A person in a suit and glasses looking up at a map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9" y="0"/>
            <a:ext cx="1218552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9" y="0"/>
            <a:ext cx="1218552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8" descr="A poster for a company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9" y="0"/>
            <a:ext cx="1218552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20" y="1"/>
            <a:ext cx="1218768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9" y="0"/>
            <a:ext cx="1218552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9" y="0"/>
            <a:ext cx="1218552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9" y="0"/>
            <a:ext cx="1218552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Widescreen</PresentationFormat>
  <Paragraphs>38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Inter SemiBold</vt:lpstr>
      <vt:lpstr>Inter Medium</vt:lpstr>
      <vt:lpstr>Play</vt:lpstr>
      <vt:lpstr>Arial</vt:lpstr>
      <vt:lpstr>Playfair Display</vt:lpstr>
      <vt:lpstr>Calibri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Jaime White</dc:creator>
  <cp:lastModifiedBy>Jaime White</cp:lastModifiedBy>
  <cp:revision>1</cp:revision>
  <dcterms:modified xsi:type="dcterms:W3CDTF">2026-06-03T15:10:00Z</dcterms:modified>
</cp:coreProperties>
</file>