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8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7B281-836E-AA06-7206-FF5080865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A40F2E-21B9-B6AD-2704-F968295428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7EB91-9DE8-7478-978C-00EEA6D0D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B0CC-0904-4A9F-9285-E7F39A96E525}" type="datetimeFigureOut">
              <a:rPr lang="en-US" smtClean="0"/>
              <a:t>2/7/2026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1AE86-8EF8-4364-BC75-08A750A0E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A5632-AD98-71F9-8387-E80197D24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5B04-152F-4D13-81D7-E6A1CE15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878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E6B15-14EE-9064-9921-55EE61008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785280-841F-4CB1-35F0-608E5160D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F1911-1D7C-4A7C-53D3-0F9F00EE5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B0CC-0904-4A9F-9285-E7F39A96E525}" type="datetimeFigureOut">
              <a:rPr lang="en-US" smtClean="0"/>
              <a:t>2/7/2026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37F34-0CAC-BBBC-DC3C-BB4DDEBD8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BE91B-E148-5692-5CD8-87E275AEB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5B04-152F-4D13-81D7-E6A1CE15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02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3D12D-0884-A640-627D-E0EDC09309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E29BE6-A3D5-E783-76E5-D1BEEED5B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8B5CF-0B7B-8158-CD15-B2E213CEF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B0CC-0904-4A9F-9285-E7F39A96E525}" type="datetimeFigureOut">
              <a:rPr lang="en-US" smtClean="0"/>
              <a:t>2/7/2026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E6F82-519B-A5A6-1E76-47E8653F7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FFF77C-2782-9F8A-972F-42BAF3195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5B04-152F-4D13-81D7-E6A1CE15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7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D5F85-4941-98B6-B033-A146FAA3B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9CAFF-DDEC-0551-BB6D-4C204F262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639BF-DE67-0CEE-82D9-60479C52B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B0CC-0904-4A9F-9285-E7F39A96E525}" type="datetimeFigureOut">
              <a:rPr lang="en-US" smtClean="0"/>
              <a:t>2/7/2026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3CAA0-0874-8857-7AB9-62E0151C3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5287A-7B30-6D6C-F0BB-817544F7A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5B04-152F-4D13-81D7-E6A1CE15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70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DE49B-BBBE-36F9-BE9A-1258490AC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ACA17C-A5D2-8CA7-B03A-899DE1BFC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F8C3F-B92B-3129-422C-2AB9E2EFA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B0CC-0904-4A9F-9285-E7F39A96E525}" type="datetimeFigureOut">
              <a:rPr lang="en-US" smtClean="0"/>
              <a:t>2/7/2026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D7ADE-3545-4199-0BDE-D92351DD7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FE53E-0131-3E48-9CAA-2504241D1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5B04-152F-4D13-81D7-E6A1CE15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686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2FF05-40C9-D96E-360F-3B9EB4A82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5EEC3-B697-5F37-D597-8AAC095CBF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5FB98F-7E55-B6C3-0CF0-9EA9D54C1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E5ABD-5731-21C0-488C-33EE7E2BD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B0CC-0904-4A9F-9285-E7F39A96E525}" type="datetimeFigureOut">
              <a:rPr lang="en-US" smtClean="0"/>
              <a:t>2/7/2026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565996-AFC5-90C3-FF77-74288EA41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D1F2BD-C667-F3ED-E30C-2B9B6DF91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5B04-152F-4D13-81D7-E6A1CE15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9D60C-A572-50ED-95D6-57946A289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43DF72-6293-93E6-60DF-C04E1DB86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34DB8-A57B-6D6D-079B-CB5D2CC77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3F927F-DA8F-068A-352F-4D13D4294B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4F8EA6-89AA-97FB-3E00-2D7EF32B71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ABAC89-D7A5-D335-B11E-E4CEF45C6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B0CC-0904-4A9F-9285-E7F39A96E525}" type="datetimeFigureOut">
              <a:rPr lang="en-US" smtClean="0"/>
              <a:t>2/7/2026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EBECEF-3175-B6B7-0E9B-4582752F2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CDFBEC-D2F6-D518-473B-E1ECA2EFE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5B04-152F-4D13-81D7-E6A1CE15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724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26FAF-79B7-1F4E-423E-321FA3147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EB9EE8-A872-FADB-7146-05B26BE24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B0CC-0904-4A9F-9285-E7F39A96E525}" type="datetimeFigureOut">
              <a:rPr lang="en-US" smtClean="0"/>
              <a:t>2/7/2026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C8425-3684-B0E6-9D85-51A33D6B5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34764B-F2EC-7C97-69FC-6EE565C9C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5B04-152F-4D13-81D7-E6A1CE15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4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210641-2B8A-A6E7-66B8-D6B495019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B0CC-0904-4A9F-9285-E7F39A96E525}" type="datetimeFigureOut">
              <a:rPr lang="en-US" smtClean="0"/>
              <a:t>2/7/2026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41CF1E-A9DB-AE63-6E61-3BC0CC57E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9A743A-450C-CDE0-218C-6ACC98123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5B04-152F-4D13-81D7-E6A1CE15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404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2332B-87D9-A42A-662C-06C1C7E49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398A7-1E0D-215C-D5E5-BE2ADC46D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D80A2-E8B1-EF00-22FA-3975F4A61D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71D14-3680-C54A-6184-DF5EB40CC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B0CC-0904-4A9F-9285-E7F39A96E525}" type="datetimeFigureOut">
              <a:rPr lang="en-US" smtClean="0"/>
              <a:t>2/7/2026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51919-071B-BEA9-9F1C-468548150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514C7-7666-51E9-B6F6-3A712CF6C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5B04-152F-4D13-81D7-E6A1CE15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71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C65F5-1059-3E35-B055-46789D0F7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825036-A3C1-B4B4-B9DB-190E8C7909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F7C14-E321-6D0D-374A-903A4CFC9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C7CA7E-A947-89A5-6E96-F1E9A6C37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B0CC-0904-4A9F-9285-E7F39A96E525}" type="datetimeFigureOut">
              <a:rPr lang="en-US" smtClean="0"/>
              <a:t>2/7/2026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526A0E-E100-62D2-6AE1-BDE320F5C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73F9B0-E913-A452-02B0-703A07652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5B04-152F-4D13-81D7-E6A1CE15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28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B6E997-9660-67A0-DB30-8DB5A7142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47DF0-4A92-9EE1-7E5B-1AA7596B6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CAF4A-A493-76F1-E870-513F13779F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00B0CC-0904-4A9F-9285-E7F39A96E525}" type="datetimeFigureOut">
              <a:rPr lang="en-US" smtClean="0"/>
              <a:t>2/7/2026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0D169-1F40-7719-B2EE-9AB0BEE5BD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6CCF2C-0903-B895-AB23-699A6C82E3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D45B04-152F-4D13-81D7-E6A1CE15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6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31B07E-9DB1-924E-FB80-A489683B7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093788"/>
            <a:ext cx="10506455" cy="2967208"/>
          </a:xfrm>
        </p:spPr>
        <p:txBody>
          <a:bodyPr>
            <a:normAutofit/>
          </a:bodyPr>
          <a:lstStyle/>
          <a:p>
            <a:pPr algn="l"/>
            <a:r>
              <a:rPr lang="en-US" sz="8000" dirty="0"/>
              <a:t>ADGM-BMA Bridge and MLETR Corridor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FFFDD-DE37-BEC8-8D90-A55ED9E5B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0924" y="4619624"/>
            <a:ext cx="3946779" cy="1038225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GSCX Setup Framework</a:t>
            </a:r>
          </a:p>
          <a:p>
            <a:pPr algn="r"/>
            <a:r>
              <a:rPr lang="en-US" dirty="0"/>
              <a:t>RACS International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4B5CAA-4415-CF87-5CA6-F505054C00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2" y="152400"/>
            <a:ext cx="1483782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0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C80A2-309A-3304-0456-4D19F343E5E4}"/>
              </a:ext>
            </a:extLst>
          </p:cNvPr>
          <p:cNvSpPr txBox="1">
            <a:spLocks/>
          </p:cNvSpPr>
          <p:nvPr/>
        </p:nvSpPr>
        <p:spPr>
          <a:xfrm>
            <a:off x="609600" y="0"/>
            <a:ext cx="10972800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cap="none" dirty="0"/>
              <a:t>Newly emerged regulatory framework</a:t>
            </a:r>
            <a:endParaRPr lang="en-US" sz="3000" b="1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7B677F9-491A-1300-E4EB-21C78A09275B}"/>
              </a:ext>
            </a:extLst>
          </p:cNvPr>
          <p:cNvGrpSpPr/>
          <p:nvPr/>
        </p:nvGrpSpPr>
        <p:grpSpPr>
          <a:xfrm>
            <a:off x="381000" y="991100"/>
            <a:ext cx="11506200" cy="5409700"/>
            <a:chOff x="531812" y="1052060"/>
            <a:chExt cx="11506200" cy="5409700"/>
          </a:xfrm>
        </p:grpSpPr>
        <p:cxnSp>
          <p:nvCxnSpPr>
            <p:cNvPr id="29" name="Connector: Elbow 28">
              <a:extLst>
                <a:ext uri="{FF2B5EF4-FFF2-40B4-BE49-F238E27FC236}">
                  <a16:creationId xmlns:a16="http://schemas.microsoft.com/office/drawing/2014/main" id="{CE945FA3-6B03-3921-4E00-B29A7176443D}"/>
                </a:ext>
              </a:extLst>
            </p:cNvPr>
            <p:cNvCxnSpPr>
              <a:stCxn id="7" idx="5"/>
              <a:endCxn id="4" idx="3"/>
            </p:cNvCxnSpPr>
            <p:nvPr/>
          </p:nvCxnSpPr>
          <p:spPr>
            <a:xfrm rot="5400000" flipH="1">
              <a:off x="6081456" y="-1373999"/>
              <a:ext cx="420209" cy="10796567"/>
            </a:xfrm>
            <a:prstGeom prst="bentConnector3">
              <a:avLst>
                <a:gd name="adj1" fmla="val -489130"/>
              </a:avLst>
            </a:prstGeom>
            <a:ln>
              <a:solidFill>
                <a:schemeClr val="tx2"/>
              </a:solidFill>
              <a:prstDash val="dash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F346715-2D21-F6C2-A9E5-28B8C33550EA}"/>
                </a:ext>
              </a:extLst>
            </p:cNvPr>
            <p:cNvGrpSpPr/>
            <p:nvPr/>
          </p:nvGrpSpPr>
          <p:grpSpPr>
            <a:xfrm>
              <a:off x="531812" y="1052060"/>
              <a:ext cx="11506200" cy="5409700"/>
              <a:chOff x="562861" y="1112925"/>
              <a:chExt cx="11506200" cy="540970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7E336E09-E6B7-54FE-E938-0C3E52CDFB7C}"/>
                  </a:ext>
                </a:extLst>
              </p:cNvPr>
              <p:cNvGrpSpPr/>
              <p:nvPr/>
            </p:nvGrpSpPr>
            <p:grpSpPr>
              <a:xfrm>
                <a:off x="562861" y="1112925"/>
                <a:ext cx="11506200" cy="5409700"/>
                <a:chOff x="562861" y="1112925"/>
                <a:chExt cx="11506200" cy="5409700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7B8F63EF-220B-D834-0A24-666516C3BD1A}"/>
                    </a:ext>
                  </a:extLst>
                </p:cNvPr>
                <p:cNvGrpSpPr/>
                <p:nvPr/>
              </p:nvGrpSpPr>
              <p:grpSpPr>
                <a:xfrm>
                  <a:off x="562861" y="1112925"/>
                  <a:ext cx="11506200" cy="5242060"/>
                  <a:chOff x="563009" y="1112322"/>
                  <a:chExt cx="11509197" cy="5243424"/>
                </a:xfrm>
              </p:grpSpPr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1B720660-9810-AC70-ADFD-82EE9B901624}"/>
                      </a:ext>
                    </a:extLst>
                  </p:cNvPr>
                  <p:cNvGrpSpPr/>
                  <p:nvPr/>
                </p:nvGrpSpPr>
                <p:grpSpPr>
                  <a:xfrm>
                    <a:off x="563009" y="1112322"/>
                    <a:ext cx="11509197" cy="5015431"/>
                    <a:chOff x="563009" y="1112322"/>
                    <a:chExt cx="11509197" cy="5015431"/>
                  </a:xfrm>
                </p:grpSpPr>
                <p:sp>
                  <p:nvSpPr>
                    <p:cNvPr id="4" name="Oval 3">
                      <a:extLst>
                        <a:ext uri="{FF2B5EF4-FFF2-40B4-BE49-F238E27FC236}">
                          <a16:creationId xmlns:a16="http://schemas.microsoft.com/office/drawing/2014/main" id="{CEC86093-99DA-8D4C-D4D8-0751031885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3009" y="1767840"/>
                      <a:ext cx="2468880" cy="2468880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tx2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2"/>
                          </a:solidFill>
                        </a:rPr>
                        <a:t>GSCX (MTF)</a:t>
                      </a:r>
                    </a:p>
                    <a:p>
                      <a:pPr algn="ctr"/>
                      <a:endParaRPr lang="en-US" sz="1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Digital Exchange</a:t>
                      </a:r>
                    </a:p>
                  </p:txBody>
                </p:sp>
                <p:sp>
                  <p:nvSpPr>
                    <p:cNvPr id="5" name="Oval 4">
                      <a:extLst>
                        <a:ext uri="{FF2B5EF4-FFF2-40B4-BE49-F238E27FC236}">
                          <a16:creationId xmlns:a16="http://schemas.microsoft.com/office/drawing/2014/main" id="{97A65894-9198-9944-3A48-FB9A0740AB6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036094" y="1112322"/>
                      <a:ext cx="1920240" cy="1920240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tx2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2"/>
                          </a:solidFill>
                        </a:rPr>
                        <a:t>Captive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2"/>
                          </a:solidFill>
                        </a:rPr>
                        <a:t>Class IGB</a:t>
                      </a:r>
                    </a:p>
                    <a:p>
                      <a:pPr algn="ctr"/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Startup “sandbox”</a:t>
                      </a:r>
                    </a:p>
                  </p:txBody>
                </p:sp>
                <p:sp>
                  <p:nvSpPr>
                    <p:cNvPr id="6" name="Oval 5">
                      <a:extLst>
                        <a:ext uri="{FF2B5EF4-FFF2-40B4-BE49-F238E27FC236}">
                          <a16:creationId xmlns:a16="http://schemas.microsoft.com/office/drawing/2014/main" id="{E9A2D6E4-E465-11BB-6FAB-B64C80DA51B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806935" y="3749694"/>
                      <a:ext cx="2378059" cy="2378059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tx2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2"/>
                          </a:solidFill>
                        </a:rPr>
                        <a:t>GSCX Clearinghouse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2"/>
                          </a:solidFill>
                        </a:rPr>
                        <a:t>Class M</a:t>
                      </a:r>
                    </a:p>
                    <a:p>
                      <a:pPr algn="ctr"/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Startup “sandbox” </a:t>
                      </a:r>
                    </a:p>
                  </p:txBody>
                </p:sp>
                <p:sp>
                  <p:nvSpPr>
                    <p:cNvPr id="7" name="Oval 6">
                      <a:extLst>
                        <a:ext uri="{FF2B5EF4-FFF2-40B4-BE49-F238E27FC236}">
                          <a16:creationId xmlns:a16="http://schemas.microsoft.com/office/drawing/2014/main" id="{06F1E6B2-BEDF-B5F6-48AF-338367B0F20D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9694147" y="2265679"/>
                      <a:ext cx="2378059" cy="2378059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tx2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2"/>
                          </a:solidFill>
                        </a:rPr>
                        <a:t>GSCX 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2"/>
                          </a:solidFill>
                        </a:rPr>
                        <a:t>Clearinghouse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2"/>
                          </a:solidFill>
                        </a:rPr>
                        <a:t>Class F</a:t>
                      </a:r>
                    </a:p>
                    <a:p>
                      <a:pPr algn="ctr"/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Permanent structure</a:t>
                      </a:r>
                    </a:p>
                  </p:txBody>
                </p:sp>
                <p:cxnSp>
                  <p:nvCxnSpPr>
                    <p:cNvPr id="9" name="Connector: Elbow 8">
                      <a:extLst>
                        <a:ext uri="{FF2B5EF4-FFF2-40B4-BE49-F238E27FC236}">
                          <a16:creationId xmlns:a16="http://schemas.microsoft.com/office/drawing/2014/main" id="{6A296BFD-C356-3A23-7E5D-AC053BF2624E}"/>
                        </a:ext>
                      </a:extLst>
                    </p:cNvPr>
                    <p:cNvCxnSpPr>
                      <a:cxnSpLocks/>
                      <a:stCxn id="6" idx="6"/>
                      <a:endCxn id="7" idx="4"/>
                    </p:cNvCxnSpPr>
                    <p:nvPr/>
                  </p:nvCxnSpPr>
                  <p:spPr>
                    <a:xfrm flipV="1">
                      <a:off x="8184994" y="4643738"/>
                      <a:ext cx="2698183" cy="294986"/>
                    </a:xfrm>
                    <a:prstGeom prst="bentConnector2">
                      <a:avLst/>
                    </a:prstGeom>
                    <a:ln>
                      <a:solidFill>
                        <a:schemeClr val="tx2"/>
                      </a:solidFill>
                      <a:prstDash val="dash"/>
                      <a:tailEnd type="triangl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0" name="Rectangle 9">
                      <a:extLst>
                        <a:ext uri="{FF2B5EF4-FFF2-40B4-BE49-F238E27FC236}">
                          <a16:creationId xmlns:a16="http://schemas.microsoft.com/office/drawing/2014/main" id="{034F6BC4-D28E-426B-C622-7A1C78543B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01496" y="4739886"/>
                      <a:ext cx="2881679" cy="36585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1400" i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Convertible to Class F </a:t>
                      </a:r>
                    </a:p>
                    <a:p>
                      <a:pPr algn="ctr"/>
                      <a:r>
                        <a:rPr lang="en-US" sz="1400" i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within 24 months</a:t>
                      </a:r>
                    </a:p>
                  </p:txBody>
                </p: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7D0DB436-FEAC-14C0-0B17-DAF930048F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67910" y="2475733"/>
                      <a:ext cx="182928" cy="11893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="vert270" rtlCol="0" anchor="ctr"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Guarantee</a:t>
                      </a:r>
                    </a:p>
                  </p:txBody>
                </p:sp>
                <p:cxnSp>
                  <p:nvCxnSpPr>
                    <p:cNvPr id="15" name="Connector: Elbow 14">
                      <a:extLst>
                        <a:ext uri="{FF2B5EF4-FFF2-40B4-BE49-F238E27FC236}">
                          <a16:creationId xmlns:a16="http://schemas.microsoft.com/office/drawing/2014/main" id="{EB5BB06E-E2C8-E3F9-59EC-EFBD5A975FB9}"/>
                        </a:ext>
                      </a:extLst>
                    </p:cNvPr>
                    <p:cNvCxnSpPr>
                      <a:cxnSpLocks/>
                      <a:stCxn id="6" idx="2"/>
                      <a:endCxn id="4" idx="4"/>
                    </p:cNvCxnSpPr>
                    <p:nvPr/>
                  </p:nvCxnSpPr>
                  <p:spPr>
                    <a:xfrm rot="10800000">
                      <a:off x="1797450" y="4236721"/>
                      <a:ext cx="4009485" cy="702004"/>
                    </a:xfrm>
                    <a:prstGeom prst="bentConnector2">
                      <a:avLst/>
                    </a:prstGeom>
                    <a:ln>
                      <a:solidFill>
                        <a:schemeClr val="tx2"/>
                      </a:solidFill>
                      <a:tailEnd type="triangl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6" name="Rectangle 15">
                      <a:extLst>
                        <a:ext uri="{FF2B5EF4-FFF2-40B4-BE49-F238E27FC236}">
                          <a16:creationId xmlns:a16="http://schemas.microsoft.com/office/drawing/2014/main" id="{8DA6716B-8C82-2579-23A1-8BCF521270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97448" y="4739886"/>
                      <a:ext cx="3658553" cy="3657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Guaranteeing the execution of trades and compensating in case of default</a:t>
                      </a:r>
                    </a:p>
                  </p:txBody>
                </p:sp>
                <p:cxnSp>
                  <p:nvCxnSpPr>
                    <p:cNvPr id="18" name="Connector: Elbow 17">
                      <a:extLst>
                        <a:ext uri="{FF2B5EF4-FFF2-40B4-BE49-F238E27FC236}">
                          <a16:creationId xmlns:a16="http://schemas.microsoft.com/office/drawing/2014/main" id="{82CDE737-8536-CAE1-5AC2-5E9FC71A6703}"/>
                        </a:ext>
                      </a:extLst>
                    </p:cNvPr>
                    <p:cNvCxnSpPr>
                      <a:stCxn id="5" idx="6"/>
                      <a:endCxn id="7" idx="0"/>
                    </p:cNvCxnSpPr>
                    <p:nvPr/>
                  </p:nvCxnSpPr>
                  <p:spPr>
                    <a:xfrm>
                      <a:off x="7956334" y="2072442"/>
                      <a:ext cx="2926842" cy="193237"/>
                    </a:xfrm>
                    <a:prstGeom prst="bentConnector2">
                      <a:avLst/>
                    </a:prstGeom>
                    <a:ln cmpd="tri">
                      <a:solidFill>
                        <a:schemeClr val="tx2"/>
                      </a:solidFill>
                      <a:prstDash val="dash"/>
                      <a:tailEnd type="triangl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9" name="Rectangle 18">
                      <a:extLst>
                        <a:ext uri="{FF2B5EF4-FFF2-40B4-BE49-F238E27FC236}">
                          <a16:creationId xmlns:a16="http://schemas.microsoft.com/office/drawing/2014/main" id="{4C4BF567-2560-5FDF-1714-76F136D8CE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72836" y="1858776"/>
                      <a:ext cx="3110339" cy="2138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1400" i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Guarantee conversion</a:t>
                      </a:r>
                    </a:p>
                  </p:txBody>
                </p:sp>
              </p:grp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AC5B0556-AEC1-EAD5-BCCE-8A76FD39D05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17299" y="1112322"/>
                    <a:ext cx="0" cy="5243424"/>
                  </a:xfrm>
                  <a:prstGeom prst="line">
                    <a:avLst/>
                  </a:prstGeom>
                  <a:ln w="25400">
                    <a:solidFill>
                      <a:srgbClr val="4CA684"/>
                    </a:solidFill>
                    <a:prstDash val="lgDashDotDot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912FCC38-CBAD-5F52-65E2-63AD9E6C82B5}"/>
                      </a:ext>
                    </a:extLst>
                  </p:cNvPr>
                  <p:cNvSpPr/>
                  <p:nvPr/>
                </p:nvSpPr>
                <p:spPr>
                  <a:xfrm>
                    <a:off x="684392" y="1172798"/>
                    <a:ext cx="2561628" cy="1786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600" b="1" dirty="0">
                        <a:solidFill>
                          <a:schemeClr val="tx2"/>
                        </a:solidFill>
                      </a:rPr>
                      <a:t>UAE/ADGM/FSRA/MLETR</a:t>
                    </a:r>
                  </a:p>
                </p:txBody>
              </p:sp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12748970-64E5-1933-C945-AABFE98A3C41}"/>
                      </a:ext>
                    </a:extLst>
                  </p:cNvPr>
                  <p:cNvSpPr/>
                  <p:nvPr/>
                </p:nvSpPr>
                <p:spPr>
                  <a:xfrm>
                    <a:off x="9283579" y="1172798"/>
                    <a:ext cx="1808482" cy="18288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600" b="1" dirty="0">
                        <a:solidFill>
                          <a:schemeClr val="tx2"/>
                        </a:solidFill>
                      </a:rPr>
                      <a:t>Bermuda/BMA</a:t>
                    </a:r>
                  </a:p>
                </p:txBody>
              </p:sp>
            </p:grp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E953AA63-AA7D-F2C5-A128-3A0A3D09F23A}"/>
                    </a:ext>
                  </a:extLst>
                </p:cNvPr>
                <p:cNvSpPr/>
                <p:nvPr/>
              </p:nvSpPr>
              <p:spPr>
                <a:xfrm>
                  <a:off x="817076" y="6156865"/>
                  <a:ext cx="4515334" cy="36576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i="1" dirty="0">
                      <a:solidFill>
                        <a:schemeClr val="bg2">
                          <a:lumMod val="50000"/>
                        </a:schemeClr>
                      </a:solidFill>
                    </a:rPr>
                    <a:t>Converting the execution of trades guarantees </a:t>
                  </a:r>
                </a:p>
                <a:p>
                  <a:pPr algn="ctr"/>
                  <a:r>
                    <a:rPr lang="en-US" sz="1400" i="1" dirty="0">
                      <a:solidFill>
                        <a:schemeClr val="bg2">
                          <a:lumMod val="50000"/>
                        </a:schemeClr>
                      </a:solidFill>
                    </a:rPr>
                    <a:t>and compensation in case of default</a:t>
                  </a:r>
                </a:p>
              </p:txBody>
            </p:sp>
          </p:grpSp>
          <p:cxnSp>
            <p:nvCxnSpPr>
              <p:cNvPr id="38" name="Connector: Elbow 37">
                <a:extLst>
                  <a:ext uri="{FF2B5EF4-FFF2-40B4-BE49-F238E27FC236}">
                    <a16:creationId xmlns:a16="http://schemas.microsoft.com/office/drawing/2014/main" id="{05460157-2209-C623-D518-F97034B09CA1}"/>
                  </a:ext>
                </a:extLst>
              </p:cNvPr>
              <p:cNvCxnSpPr>
                <a:cxnSpLocks/>
                <a:stCxn id="5" idx="2"/>
                <a:endCxn id="6" idx="1"/>
              </p:cNvCxnSpPr>
              <p:nvPr/>
            </p:nvCxnSpPr>
            <p:spPr>
              <a:xfrm rot="10800000" flipH="1" flipV="1">
                <a:off x="6034521" y="2072795"/>
                <a:ext cx="119068" cy="2024984"/>
              </a:xfrm>
              <a:prstGeom prst="bentConnector4">
                <a:avLst>
                  <a:gd name="adj1" fmla="val -191991"/>
                  <a:gd name="adj2" fmla="val 100172"/>
                </a:avLst>
              </a:prstGeom>
              <a:ln w="12700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E40A8CBA-44A1-95C4-FB8B-5CA25537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29801" y="6448427"/>
            <a:ext cx="1143001" cy="180974"/>
          </a:xfrm>
        </p:spPr>
        <p:txBody>
          <a:bodyPr/>
          <a:lstStyle/>
          <a:p>
            <a:fld id="{F36C87F6-986D-49E6-AF40-1B3A1EE8064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880007-CBE4-8209-3D17-E20D2893A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109" y="250379"/>
            <a:ext cx="6400799" cy="645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1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85</Words>
  <Application>Microsoft Office PowerPoint</Application>
  <PresentationFormat>Widescreen</PresentationFormat>
  <Paragraphs>30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ADGM-BMA Bridge and MLETR Corridor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MJ</dc:creator>
  <cp:lastModifiedBy>MJ</cp:lastModifiedBy>
  <cp:revision>6</cp:revision>
  <dcterms:created xsi:type="dcterms:W3CDTF">2026-02-07T11:46:29Z</dcterms:created>
  <dcterms:modified xsi:type="dcterms:W3CDTF">2026-02-07T19:27:01Z</dcterms:modified>
</cp:coreProperties>
</file>